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1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2" r:id="rId12"/>
    <p:sldId id="265" r:id="rId13"/>
    <p:sldId id="266" r:id="rId14"/>
    <p:sldId id="267" r:id="rId15"/>
    <p:sldId id="268" r:id="rId16"/>
    <p:sldId id="313" r:id="rId17"/>
    <p:sldId id="269" r:id="rId18"/>
    <p:sldId id="270" r:id="rId19"/>
    <p:sldId id="271" r:id="rId20"/>
    <p:sldId id="272" r:id="rId21"/>
    <p:sldId id="273" r:id="rId22"/>
    <p:sldId id="315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16" r:id="rId34"/>
    <p:sldId id="285" r:id="rId35"/>
    <p:sldId id="286" r:id="rId36"/>
    <p:sldId id="287" r:id="rId37"/>
    <p:sldId id="288" r:id="rId38"/>
    <p:sldId id="317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18" r:id="rId68"/>
    <p:sldId id="307" r:id="rId58"/>
    <p:sldId id="308" r:id="rId59"/>
    <p:sldId id="309" r:id="rId60"/>
    <p:sldId id="310" r:id="rId61"/>
    <p:sldId id="311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50CBA-C617-4581-46FD-96F204AEE3F3}" v="752" dt="2026-07-04T20:53:26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67" Type="http://schemas.microsoft.com/office/2015/10/relationships/revisionInfo" Target="revisionInfo.xml"/><Relationship Id="rId68" Type="http://schemas.openxmlformats.org/officeDocument/2006/relationships/slide" Target="slides/slide6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9357055" y="0"/>
            <a:ext cx="2834640" cy="6858000"/>
          </a:xfrm>
          <a:prstGeom prst="rect">
            <a:avLst/>
          </a:prstGeom>
          <a:solidFill>
            <a:srgbClr val="0B19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9357055" y="0"/>
            <a:ext cx="41148" cy="685800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932688"/>
            <a:ext cx="82296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 spc="300">
                <a:solidFill>
                  <a:srgbClr val="C9A227"/>
                </a:solidFill>
                <a:latin typeface="Calibri"/>
              </a:rPr>
              <a:t>SCMHRD · MBA FINANCE · SEMESTER 3 · ONE-DAY INTENSIVE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371600"/>
            <a:ext cx="8595360" cy="21945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6000" b="1" i="0">
                <a:solidFill>
                  <a:srgbClr val="FFFFFF"/>
                </a:solidFill>
                <a:latin typeface="Georgia"/>
              </a:rPr>
              <a:t>AI in Finance</a:t>
            </a:r>
          </a:p>
          <a:p>
            <a:pPr algn="l">
              <a:spcBef>
                <a:spcPts val="1000"/>
              </a:spcBef>
            </a:pPr>
            <a:r>
              <a:rPr sz="1900" b="0" i="1">
                <a:solidFill>
                  <a:srgbClr val="C9D6EE"/>
                </a:solidFill>
                <a:latin typeface="Georgia"/>
              </a:rPr>
              <a:t>From LLMs to Agentic AI — concepts, systems and four live builds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3913632"/>
            <a:ext cx="4023360" cy="10972"/>
          </a:xfrm>
          <a:prstGeom prst="rect">
            <a:avLst/>
          </a:prstGeom>
          <a:solidFill>
            <a:srgbClr val="335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4133087"/>
            <a:ext cx="82296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700" b="1" i="0">
                <a:solidFill>
                  <a:srgbClr val="FFFFFF"/>
                </a:solidFill>
                <a:latin typeface="Calibri"/>
              </a:rPr>
              <a:t>Tejas Jadhav, CFA, FRM</a:t>
            </a:r>
          </a:p>
          <a:p>
            <a:pPr algn="l">
              <a:spcBef>
                <a:spcPts val="400"/>
              </a:spcBef>
            </a:pPr>
            <a:r>
              <a:rPr sz="1200" b="0" i="0">
                <a:solidFill>
                  <a:srgbClr val="8FA1C4"/>
                </a:solidFill>
                <a:latin typeface="Calibri"/>
              </a:rPr>
              <a:t>Guest Faculty · Curated with Dr. Dipasha Sharma, SCMHRD</a:t>
            </a:r>
          </a:p>
          <a:p>
            <a:pPr algn="l">
              <a:spcBef>
                <a:spcPts val="1000"/>
              </a:spcBef>
            </a:pPr>
            <a:r>
              <a:rPr sz="1200" b="1" i="0">
                <a:solidFill>
                  <a:srgbClr val="C9A227"/>
                </a:solidFill>
                <a:latin typeface="Calibri"/>
              </a:rPr>
              <a:t>github.com/tejasgjadhav/SCMHRD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49663" y="850392"/>
            <a:ext cx="219456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1" i="0" spc="300">
                <a:solidFill>
                  <a:srgbClr val="C9A227"/>
                </a:solidFill>
                <a:latin typeface="Calibri"/>
              </a:rPr>
              <a:t>TODAY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49663" y="1234440"/>
            <a:ext cx="2286000" cy="1371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1" i="0">
                <a:solidFill>
                  <a:srgbClr val="FFFFFF"/>
                </a:solidFill>
                <a:latin typeface="Georgia"/>
              </a:rPr>
              <a:t>10 AM – 1 PM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50" b="0" i="0">
                <a:solidFill>
                  <a:srgbClr val="8FA1C4"/>
                </a:solidFill>
                <a:latin typeface="Calibri"/>
              </a:rPr>
              <a:t>Foundations: AI, GenAI,
Agents &amp; Enterprise AI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49663" y="2651760"/>
            <a:ext cx="2286000" cy="1371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500" b="1" i="0">
                <a:solidFill>
                  <a:srgbClr val="FFFFFF"/>
                </a:solidFill>
                <a:latin typeface="Georgia"/>
              </a:rPr>
              <a:t>2 PM – 5 PM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50" b="0" i="0">
                <a:solidFill>
                  <a:srgbClr val="8FA1C4"/>
                </a:solidFill>
                <a:latin typeface="Calibri"/>
              </a:rPr>
              <a:t>Finance applications,
four live builds + project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49663" y="4206240"/>
            <a:ext cx="2286000" cy="1645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400" b="1" i="0">
                <a:solidFill>
                  <a:srgbClr val="C9A227"/>
                </a:solidFill>
                <a:latin typeface="Georgia"/>
              </a:rPr>
              <a:t>4</a:t>
            </a:r>
          </a:p>
          <a:p>
            <a:pPr algn="l">
              <a:lnSpc>
                <a:spcPct val="120000"/>
              </a:lnSpc>
              <a:spcBef>
                <a:spcPts val="200"/>
              </a:spcBef>
            </a:pPr>
            <a:r>
              <a:rPr sz="950" b="0" i="0" spc="150">
                <a:solidFill>
                  <a:srgbClr val="8FA1C4"/>
                </a:solidFill>
                <a:latin typeface="Calibri"/>
              </a:rPr>
              <a:t>LIVE BUILDS SHIPPED
BEFORE 5 PM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8FA1C4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8FA1C4"/>
                </a:solidFill>
                <a:latin typeface="Calibri"/>
              </a:rPr>
              <a:t>WELCOME  ·  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A · BASICS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The big four, compared — why we run on Claude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" y="1481328"/>
          <a:ext cx="11091672" cy="340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5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4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928">
                <a:tc>
                  <a:txBody>
                    <a:bodyPr/>
                    <a:lstStyle/>
                    <a:p>
                      <a:pPr algn="l"/>
                      <a:endParaRPr/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FFFFFF"/>
                          </a:solidFill>
                          <a:latin typeface="Calibri"/>
                        </a:rPr>
                        <a:t>GPT (OpenAI)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FFFFFF"/>
                          </a:solidFill>
                          <a:latin typeface="Calibri"/>
                        </a:rPr>
                        <a:t>Claude (Anthropic)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FFFFFF"/>
                          </a:solidFill>
                          <a:latin typeface="Calibri"/>
                        </a:rPr>
                        <a:t>Gemini (Google)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FFFFFF"/>
                          </a:solidFill>
                          <a:latin typeface="Calibri"/>
                        </a:rPr>
                        <a:t>Llama (Meta)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l"/>
                      <a:r>
                        <a:rPr sz="950" b="1">
                          <a:solidFill>
                            <a:srgbClr val="0F2145"/>
                          </a:solidFill>
                          <a:latin typeface="Calibri"/>
                        </a:rPr>
                        <a:t>Reasoning depth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Strong across tasks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Strongest on long, multi-step analysis — holds an argument across a 300-page document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Strong, fast improving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Good; varies by size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l"/>
                      <a:r>
                        <a:rPr sz="950" b="1">
                          <a:solidFill>
                            <a:srgbClr val="0F2145"/>
                          </a:solidFill>
                          <a:latin typeface="Calibri"/>
                        </a:rPr>
                        <a:t>Long documents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~128K tokens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200K tokens — a full annual report in one pass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Up to 1M tokens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Depends on host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l"/>
                      <a:r>
                        <a:rPr sz="950" b="1">
                          <a:solidFill>
                            <a:srgbClr val="0F2145"/>
                          </a:solidFill>
                          <a:latin typeface="Calibri"/>
                        </a:rPr>
                        <a:t>Honesty under uncertainty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Good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Tuned to say “I don't know” rather than invent — lowest fabrication tendency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Good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Depends on tuning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l"/>
                      <a:r>
                        <a:rPr sz="950" b="1">
                          <a:solidFill>
                            <a:srgbClr val="0F2145"/>
                          </a:solidFill>
                          <a:latin typeface="Calibri"/>
                        </a:rPr>
                        <a:t>Agents &amp; tool use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Strong ecosystem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Agent-native — created MCP; leads on tool use &amp; coding agents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Strong in Google stack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DIY — you wire it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l"/>
                      <a:r>
                        <a:rPr sz="950" b="1">
                          <a:solidFill>
                            <a:srgbClr val="0F2145"/>
                          </a:solidFill>
                          <a:latin typeface="Calibri"/>
                        </a:rPr>
                        <a:t>Access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API · ChatGPT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API · claude.ai · Claude Code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API · Workspace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950" b="0">
                          <a:solidFill>
                            <a:srgbClr val="1B2A41"/>
                          </a:solidFill>
                          <a:latin typeface="Calibri"/>
                        </a:rPr>
                        <a:t>Open weights, self-host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48640" y="5029200"/>
            <a:ext cx="11094415" cy="987552"/>
          </a:xfrm>
          <a:prstGeom prst="roundRect">
            <a:avLst>
              <a:gd name="adj" fmla="val 8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04672" y="5029200"/>
            <a:ext cx="10582351" cy="98755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50" b="1" i="0" spc="150">
                <a:solidFill>
                  <a:srgbClr val="C9A227"/>
                </a:solidFill>
                <a:latin typeface="Calibri"/>
              </a:rPr>
              <a:t>WHY CLAUDE FOR THIS COURSE   </a:t>
            </a:r>
          </a:p>
          <a:p>
            <a:pPr algn="l">
              <a:lnSpc>
                <a:spcPct val="130000"/>
              </a:lnSpc>
              <a:spcBef>
                <a:spcPts val="500"/>
              </a:spcBef>
            </a:pPr>
            <a:r>
              <a:rPr sz="1050" b="1" i="0">
                <a:solidFill>
                  <a:srgbClr val="C9A227"/>
                </a:solidFill>
                <a:latin typeface="Calibri"/>
              </a:rPr>
              <a:t>(1) Reasoning: </a:t>
            </a:r>
            <a:r>
              <a:rPr sz="1050" b="0" i="0">
                <a:solidFill>
                  <a:srgbClr val="FFFFFF"/>
                </a:solidFill>
                <a:latin typeface="Calibri"/>
              </a:rPr>
              <a:t>deepest sustained analysis on long, messy finance documents — 10-Ks, reg text, transcripts.  </a:t>
            </a:r>
            <a:r>
              <a:rPr sz="1050" b="1" i="0">
                <a:solidFill>
                  <a:srgbClr val="C9A227"/>
                </a:solidFill>
                <a:latin typeface="Calibri"/>
              </a:rPr>
              <a:t>(2) Honesty: </a:t>
            </a:r>
            <a:r>
              <a:rPr sz="1050" b="0" i="0">
                <a:solidFill>
                  <a:srgbClr val="FFFFFF"/>
                </a:solidFill>
                <a:latin typeface="Calibri"/>
              </a:rPr>
              <a:t>trained to admit uncertainty instead of inventing — exactly the guardrail we teach.  </a:t>
            </a:r>
            <a:r>
              <a:rPr sz="1050" b="1" i="0">
                <a:solidFill>
                  <a:srgbClr val="C9A227"/>
                </a:solidFill>
                <a:latin typeface="Calibri"/>
              </a:rPr>
              <a:t>(3) Agent-native: </a:t>
            </a:r>
            <a:r>
              <a:rPr sz="1050" b="0" i="0">
                <a:solidFill>
                  <a:srgbClr val="FFFFFF"/>
                </a:solidFill>
                <a:latin typeface="Calibri"/>
              </a:rPr>
              <a:t>Anthropic created MCP; Claude leads on tool use and coding agents — today's builds run on it.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6144768"/>
            <a:ext cx="11094415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50" b="0" i="1">
                <a:solidFill>
                  <a:srgbClr val="5D6B7E"/>
                </a:solidFill>
                <a:latin typeface="Calibri"/>
              </a:rPr>
              <a:t>To be fair: all four are world-class, and every skill you learn today transfers across them. Model choice is a decision, not a religion.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09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work flow&#10;&#10;AI-generated content may be incorrect.">
            <a:extLst>
              <a:ext uri="{FF2B5EF4-FFF2-40B4-BE49-F238E27FC236}">
                <a16:creationId xmlns:a16="http://schemas.microsoft.com/office/drawing/2014/main" id="{F4635632-23B9-CC01-7B3A-F29239240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4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A · BASICS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Glossary I — words you'll hear all day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" y="1517904"/>
          <a:ext cx="11109959" cy="4690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7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Term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Plain-English meaning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Finance example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Model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The trained “brain” — a giant pattern-matcher built from data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GPT, Claude and Gemini are all models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Training vs inference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Training = building the brain (once, costly). Inference = using it (every chat)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Your ChatGPT question = one inference call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Parameters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The dials inside the brain — more dials, more capability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“175B parameters” ≈ brain size, not IQ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Token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The unit of text models read and bill by (≈ ¾ of a word)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A 200-page annual report ≈ 100,000 tokens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Embedding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Text converted into numbers that capture its meaning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“profit fell” and “earnings declined” land side by side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Vector database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A library indexed by meaning, not keywords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Search “margin pressure”, find “pricing headwinds”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Temperature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The creativity dial — low = consistent, high = varied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Compliance drafts at 0.2, brainstorms at 0.9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API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The plug that lets software call a model programmatically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An Excel add-in querying Claude = an API call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B · WORKING WITH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Prompt engineering — the anatomy of a good ask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36192"/>
            <a:ext cx="5577840" cy="82296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536192"/>
            <a:ext cx="64008" cy="82296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49808" y="1618488"/>
            <a:ext cx="12344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 spc="100">
                <a:solidFill>
                  <a:srgbClr val="0F2145"/>
                </a:solidFill>
                <a:latin typeface="Calibri"/>
              </a:rPr>
              <a:t>ROLE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9968" y="1618488"/>
            <a:ext cx="3977639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50" b="1" i="0">
                <a:solidFill>
                  <a:srgbClr val="1B2A41"/>
                </a:solidFill>
                <a:latin typeface="Calibri"/>
              </a:rPr>
              <a:t>Who the AI should be</a:t>
            </a:r>
          </a:p>
          <a:p>
            <a:pPr algn="l">
              <a:spcBef>
                <a:spcPts val="100"/>
              </a:spcBef>
            </a:pPr>
            <a:r>
              <a:rPr sz="950" b="0" i="1">
                <a:solidFill>
                  <a:srgbClr val="5D6B7E"/>
                </a:solidFill>
                <a:latin typeface="Calibri"/>
              </a:rPr>
              <a:t>“You are a sell-side equity analyst…”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" y="2441448"/>
            <a:ext cx="5577840" cy="82296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48640" y="2441448"/>
            <a:ext cx="64008" cy="82296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749808" y="2523744"/>
            <a:ext cx="12344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 spc="100">
                <a:solidFill>
                  <a:srgbClr val="0F2145"/>
                </a:solidFill>
                <a:latin typeface="Calibri"/>
              </a:rPr>
              <a:t>CONTEXT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9968" y="2523744"/>
            <a:ext cx="3977639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50" b="1" i="0">
                <a:solidFill>
                  <a:srgbClr val="1B2A41"/>
                </a:solidFill>
                <a:latin typeface="Calibri"/>
              </a:rPr>
              <a:t>Facts it must use</a:t>
            </a:r>
          </a:p>
          <a:p>
            <a:pPr algn="l">
              <a:spcBef>
                <a:spcPts val="100"/>
              </a:spcBef>
            </a:pPr>
            <a:r>
              <a:rPr sz="950" b="0" i="1">
                <a:solidFill>
                  <a:srgbClr val="5D6B7E"/>
                </a:solidFill>
                <a:latin typeface="Calibri"/>
              </a:rPr>
              <a:t>“Here is HDFC Bank's Q3 press release…”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3346704"/>
            <a:ext cx="5577840" cy="82296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548640" y="3346704"/>
            <a:ext cx="64008" cy="822960"/>
          </a:xfrm>
          <a:prstGeom prst="rect">
            <a:avLst/>
          </a:prstGeom>
          <a:solidFill>
            <a:srgbClr val="2F7D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49808" y="3429000"/>
            <a:ext cx="12344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 spc="100">
                <a:solidFill>
                  <a:srgbClr val="0F2145"/>
                </a:solidFill>
                <a:latin typeface="Calibri"/>
              </a:rPr>
              <a:t>TASK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9968" y="3429000"/>
            <a:ext cx="3977639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50" b="1" i="0">
                <a:solidFill>
                  <a:srgbClr val="1B2A41"/>
                </a:solidFill>
                <a:latin typeface="Calibri"/>
              </a:rPr>
              <a:t>One clear instruction</a:t>
            </a:r>
          </a:p>
          <a:p>
            <a:pPr algn="l">
              <a:spcBef>
                <a:spcPts val="100"/>
              </a:spcBef>
            </a:pPr>
            <a:r>
              <a:rPr sz="950" b="0" i="1">
                <a:solidFill>
                  <a:srgbClr val="5D6B7E"/>
                </a:solidFill>
                <a:latin typeface="Calibri"/>
              </a:rPr>
              <a:t>“Summarise NIM drivers in 5 bullets…”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4251960"/>
            <a:ext cx="5577840" cy="82296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548640" y="4251960"/>
            <a:ext cx="64008" cy="822960"/>
          </a:xfrm>
          <a:prstGeom prst="rect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49808" y="4334256"/>
            <a:ext cx="12344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 spc="100">
                <a:solidFill>
                  <a:srgbClr val="0F2145"/>
                </a:solidFill>
                <a:latin typeface="Calibri"/>
              </a:rPr>
              <a:t>FORMAT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29968" y="4334256"/>
            <a:ext cx="3977639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50" b="1" i="0">
                <a:solidFill>
                  <a:srgbClr val="1B2A41"/>
                </a:solidFill>
                <a:latin typeface="Calibri"/>
              </a:rPr>
              <a:t>Shape of the output</a:t>
            </a:r>
          </a:p>
          <a:p>
            <a:pPr algn="l">
              <a:spcBef>
                <a:spcPts val="100"/>
              </a:spcBef>
            </a:pPr>
            <a:r>
              <a:rPr sz="950" b="0" i="1">
                <a:solidFill>
                  <a:srgbClr val="5D6B7E"/>
                </a:solidFill>
                <a:latin typeface="Calibri"/>
              </a:rPr>
              <a:t>“…as a table: metric, QoQ change, driver.”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5157216"/>
            <a:ext cx="5577840" cy="82296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548640" y="5157216"/>
            <a:ext cx="64008" cy="822960"/>
          </a:xfrm>
          <a:prstGeom prst="rect">
            <a:avLst/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49808" y="5239512"/>
            <a:ext cx="12344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 spc="100">
                <a:solidFill>
                  <a:srgbClr val="0F2145"/>
                </a:solidFill>
                <a:latin typeface="Calibri"/>
              </a:rPr>
              <a:t>EXAMPLE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29968" y="5239512"/>
            <a:ext cx="3977639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50" b="1" i="0">
                <a:solidFill>
                  <a:srgbClr val="1B2A41"/>
                </a:solidFill>
                <a:latin typeface="Calibri"/>
              </a:rPr>
              <a:t>Show one done right</a:t>
            </a:r>
          </a:p>
          <a:p>
            <a:pPr algn="l">
              <a:spcBef>
                <a:spcPts val="100"/>
              </a:spcBef>
            </a:pPr>
            <a:r>
              <a:rPr sz="950" b="0" i="1">
                <a:solidFill>
                  <a:srgbClr val="5D6B7E"/>
                </a:solidFill>
                <a:latin typeface="Calibri"/>
              </a:rPr>
              <a:t>“Follow the style of this sample memo…”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400800" y="1536192"/>
            <a:ext cx="5239512" cy="4462272"/>
          </a:xfrm>
          <a:prstGeom prst="roundRect">
            <a:avLst>
              <a:gd name="adj" fmla="val 5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675120" y="1700784"/>
            <a:ext cx="470916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1" i="0" spc="200">
                <a:solidFill>
                  <a:srgbClr val="C9A227"/>
                </a:solidFill>
                <a:latin typeface="Calibri"/>
              </a:rPr>
              <a:t>A DESK-READY PROMPT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75120" y="2084831"/>
            <a:ext cx="4754880" cy="3840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2000"/>
              </a:lnSpc>
            </a:pPr>
            <a:r>
              <a:rPr sz="1200" b="0" i="0">
                <a:solidFill>
                  <a:srgbClr val="FFFFFF"/>
                </a:solidFill>
                <a:latin typeface="Calibri"/>
              </a:rPr>
              <a:t>You are a credit analyst at a large Indian bank.</a:t>
            </a:r>
          </a:p>
          <a:p>
            <a:pPr algn="l">
              <a:lnSpc>
                <a:spcPct val="132000"/>
              </a:lnSpc>
              <a:spcBef>
                <a:spcPts val="1000"/>
              </a:spcBef>
            </a:pPr>
            <a:r>
              <a:rPr sz="1200" b="0" i="0">
                <a:solidFill>
                  <a:srgbClr val="F2DFA0"/>
                </a:solidFill>
                <a:latin typeface="Calibri"/>
              </a:rPr>
              <a:t>Using only the attached FY25 annual report of Tata Motors,</a:t>
            </a:r>
          </a:p>
          <a:p>
            <a:pPr algn="l">
              <a:lnSpc>
                <a:spcPct val="132000"/>
              </a:lnSpc>
              <a:spcBef>
                <a:spcPts val="1000"/>
              </a:spcBef>
            </a:pPr>
            <a:r>
              <a:rPr sz="1200" b="0" i="0">
                <a:solidFill>
                  <a:srgbClr val="FFFFFF"/>
                </a:solidFill>
                <a:latin typeface="Calibri"/>
              </a:rPr>
              <a:t>assess debt-servicing capacity: leverage, coverage, maturity wall.</a:t>
            </a:r>
          </a:p>
          <a:p>
            <a:pPr algn="l">
              <a:lnSpc>
                <a:spcPct val="132000"/>
              </a:lnSpc>
              <a:spcBef>
                <a:spcPts val="1000"/>
              </a:spcBef>
            </a:pPr>
            <a:r>
              <a:rPr sz="1200" b="0" i="0">
                <a:solidFill>
                  <a:srgbClr val="F2DFA0"/>
                </a:solidFill>
                <a:latin typeface="Calibri"/>
              </a:rPr>
              <a:t>Output a one-page credit note: 5 bullets, one ratio table, a stated recommendation.</a:t>
            </a:r>
          </a:p>
          <a:p>
            <a:pPr algn="l">
              <a:lnSpc>
                <a:spcPct val="132000"/>
              </a:lnSpc>
              <a:spcBef>
                <a:spcPts val="1000"/>
              </a:spcBef>
            </a:pPr>
            <a:r>
              <a:rPr sz="1200" b="0" i="0">
                <a:solidFill>
                  <a:srgbClr val="FFFFFF"/>
                </a:solidFill>
                <a:latin typeface="Calibri"/>
              </a:rPr>
              <a:t>If a number is not in the report, say “not disclosed” — do not estimate.</a:t>
            </a:r>
          </a:p>
          <a:p>
            <a:pPr algn="l">
              <a:lnSpc>
                <a:spcPct val="125000"/>
              </a:lnSpc>
              <a:spcBef>
                <a:spcPts val="1800"/>
              </a:spcBef>
            </a:pPr>
            <a:r>
              <a:rPr sz="1050" b="0" i="1">
                <a:solidFill>
                  <a:srgbClr val="8FA1C4"/>
                </a:solidFill>
                <a:latin typeface="Calibri"/>
              </a:rPr>
              <a:t>That last line is a hallucination guardrail — you'll see why in 20 minutes.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11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B · WORKING WITH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Prompt patterns and anti-patterns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36192"/>
            <a:ext cx="5440680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536192"/>
            <a:ext cx="5440680" cy="603504"/>
          </a:xfrm>
          <a:prstGeom prst="rect">
            <a:avLst/>
          </a:prstGeom>
          <a:solidFill>
            <a:srgbClr val="2F7D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04672" y="1536192"/>
            <a:ext cx="4846320" cy="60350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500" b="1" i="0" spc="250">
                <a:solidFill>
                  <a:srgbClr val="FFFFFF"/>
                </a:solidFill>
                <a:latin typeface="Calibri"/>
              </a:rPr>
              <a:t>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672" y="2340864"/>
            <a:ext cx="498348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50" b="1" i="0">
                <a:solidFill>
                  <a:srgbClr val="2F7D5B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Give the source document, then ask the question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4672" y="2926080"/>
            <a:ext cx="498348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50" b="1" i="0">
                <a:solidFill>
                  <a:srgbClr val="2F7D5B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Ask for the format: table, memo, 5 bullets, JSON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672" y="3511296"/>
            <a:ext cx="498348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50" b="1" i="0">
                <a:solidFill>
                  <a:srgbClr val="2F7D5B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“Think step by step” for calculations &amp; logic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672" y="4096512"/>
            <a:ext cx="498348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50" b="1" i="0">
                <a:solidFill>
                  <a:srgbClr val="2F7D5B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Ask it to cite the page/section for every claim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672" y="4681728"/>
            <a:ext cx="498348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50" b="1" i="0">
                <a:solidFill>
                  <a:srgbClr val="2F7D5B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Iterate — treat the first answer as a draft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672" y="5266944"/>
            <a:ext cx="498348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50" b="1" i="0">
                <a:solidFill>
                  <a:srgbClr val="2F7D5B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“If unsure or missing data, say so”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7920" y="1536192"/>
            <a:ext cx="5440680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217920" y="1536192"/>
            <a:ext cx="5440680" cy="603504"/>
          </a:xfrm>
          <a:prstGeom prst="rect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473952" y="1536192"/>
            <a:ext cx="4846320" cy="60350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500" b="1" i="0" spc="250">
                <a:solidFill>
                  <a:srgbClr val="FFFFFF"/>
                </a:solidFill>
                <a:latin typeface="Calibri"/>
              </a:rPr>
              <a:t>DON'T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73952" y="2340864"/>
            <a:ext cx="498348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50" b="1" i="0">
                <a:solidFill>
                  <a:srgbClr val="A63D40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“Tell me about HDFC Bank” — vague, no source, no task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3952" y="2926080"/>
            <a:ext cx="498348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50" b="1" i="0">
                <a:solidFill>
                  <a:srgbClr val="A63D40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Trusting numbers it produces from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3952" y="3511296"/>
            <a:ext cx="498348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50" b="1" i="0">
                <a:solidFill>
                  <a:srgbClr val="A63D40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One giant prompt asking 6 things at once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3952" y="4096512"/>
            <a:ext cx="498348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50" b="1" i="0">
                <a:solidFill>
                  <a:srgbClr val="A63D40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Sharing client PII / MNPI with public chatbots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3952" y="4681728"/>
            <a:ext cx="498348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50" b="1" i="0">
                <a:solidFill>
                  <a:srgbClr val="A63D40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Assuming it knows events after its training cut-off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3952" y="5266944"/>
            <a:ext cx="498348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50" b="1" i="0">
                <a:solidFill>
                  <a:srgbClr val="A63D40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Copy-pasting output into an IC deck unreviewed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B · WORKING WITH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Context window — the model's working desk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517904"/>
            <a:ext cx="5394960" cy="2148840"/>
          </a:xfrm>
          <a:prstGeom prst="roundRect">
            <a:avLst>
              <a:gd name="adj" fmla="val 7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04672" y="1682496"/>
            <a:ext cx="489204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The analogy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sz="1150" b="0" i="0">
                <a:solidFill>
                  <a:srgbClr val="1B2A41"/>
                </a:solidFill>
                <a:latin typeface="Calibri"/>
              </a:rPr>
              <a:t>An analyst can only work with the papers currently on her desk. The context window is that desk: everything the model can “see” right now — your prompt, the documents you pasted, the conversation so far.</a:t>
            </a:r>
          </a:p>
          <a:p>
            <a:pPr algn="l">
              <a:spcBef>
                <a:spcPts val="800"/>
              </a:spcBef>
            </a:pPr>
            <a:r>
              <a:rPr sz="1100" b="1" i="0">
                <a:solidFill>
                  <a:srgbClr val="8F7113"/>
                </a:solidFill>
                <a:latin typeface="Calibri"/>
              </a:rPr>
              <a:t>Off the desk = invisible. The model does not remember yesterday's chat by itself.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785615"/>
            <a:ext cx="5394960" cy="2377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00" b="1" i="0" spc="180">
                <a:solidFill>
                  <a:srgbClr val="5D6B7E"/>
                </a:solidFill>
                <a:latin typeface="Calibri"/>
              </a:rPr>
              <a:t>DESK SIZES (TOKENS → ROUGHLY)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4041648"/>
            <a:ext cx="5394960" cy="21945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50" b="1" i="0">
                <a:solidFill>
                  <a:srgbClr val="0F2145"/>
                </a:solidFill>
                <a:latin typeface="Calibri"/>
              </a:rPr>
              <a:t>8K — early GPT-4</a:t>
            </a:r>
            <a:r>
              <a:rPr sz="1000" b="0" i="1">
                <a:solidFill>
                  <a:srgbClr val="5D6B7E"/>
                </a:solidFill>
                <a:latin typeface="Calibri"/>
              </a:rPr>
              <a:t>   ≈ one earnings press release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" y="4288536"/>
            <a:ext cx="640080" cy="18288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48640" y="4645152"/>
            <a:ext cx="5394960" cy="21945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50" b="1" i="0">
                <a:solidFill>
                  <a:srgbClr val="0F2145"/>
                </a:solidFill>
                <a:latin typeface="Calibri"/>
              </a:rPr>
              <a:t>128K — GPT-4 class</a:t>
            </a:r>
            <a:r>
              <a:rPr sz="1000" b="0" i="1">
                <a:solidFill>
                  <a:srgbClr val="5D6B7E"/>
                </a:solidFill>
                <a:latin typeface="Calibri"/>
              </a:rPr>
              <a:t>   ≈ one full annual report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" y="4892040"/>
            <a:ext cx="2377440" cy="18288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48640" y="5248656"/>
            <a:ext cx="5394960" cy="21945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50" b="1" i="0">
                <a:solidFill>
                  <a:srgbClr val="0F2145"/>
                </a:solidFill>
                <a:latin typeface="Calibri"/>
              </a:rPr>
              <a:t>200K–1M — Claude / Gemini</a:t>
            </a:r>
            <a:r>
              <a:rPr sz="1000" b="0" i="1">
                <a:solidFill>
                  <a:srgbClr val="5D6B7E"/>
                </a:solidFill>
                <a:latin typeface="Calibri"/>
              </a:rPr>
              <a:t>   ≈ several annual reports + models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5495544"/>
            <a:ext cx="5120640" cy="182880"/>
          </a:xfrm>
          <a:prstGeom prst="rect">
            <a:avLst/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6400800" y="1517904"/>
            <a:ext cx="5239512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1517904"/>
            <a:ext cx="64008" cy="137160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620256" y="1664207"/>
            <a:ext cx="4873752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Why you care 1 — cost &amp; speed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0256" y="2048255"/>
            <a:ext cx="4855464" cy="7680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00" b="0" i="0">
                <a:solidFill>
                  <a:srgbClr val="5D6B7E"/>
                </a:solidFill>
                <a:latin typeface="Calibri"/>
              </a:rPr>
              <a:t>Bigger context = more tokens = slower and costlier. Send what matters, not everything.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0800" y="3035808"/>
            <a:ext cx="5239512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6400800" y="3035808"/>
            <a:ext cx="64008" cy="137160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620256" y="3182112"/>
            <a:ext cx="4873752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Why you care 2 — lost in the middle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0256" y="3566160"/>
            <a:ext cx="4855464" cy="76809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00" b="0" i="0">
                <a:solidFill>
                  <a:srgbClr val="5D6B7E"/>
                </a:solidFill>
                <a:latin typeface="Calibri"/>
              </a:rPr>
              <a:t>Models attend best to the start and end of long context. Put key facts up front.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4553712"/>
            <a:ext cx="5239512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6400800" y="4553712"/>
            <a:ext cx="64008" cy="137160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620256" y="4700016"/>
            <a:ext cx="4873752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Why you care 3 — it fills up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0256" y="5084064"/>
            <a:ext cx="4855464" cy="76809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100" b="0" i="0">
                <a:solidFill>
                  <a:srgbClr val="5D6B7E"/>
                </a:solidFill>
                <a:latin typeface="Calibri"/>
              </a:rPr>
              <a:t>A quarter's worth of policy documents won't fit. That problem is exactly what RAG solves (2 slides away).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13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0670CA6C-7A58-3BD7-F2F3-0D2FBBDE3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6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B · WORKING WITH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Memory — how AI systems remember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499616"/>
            <a:ext cx="544068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499616"/>
            <a:ext cx="64008" cy="160020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86384" y="1645920"/>
            <a:ext cx="4937760" cy="1371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50" b="1" i="0">
                <a:solidFill>
                  <a:srgbClr val="0F2145"/>
                </a:solidFill>
                <a:latin typeface="Georgia"/>
              </a:rPr>
              <a:t>Short-term memory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sz="1100" b="0" i="0">
                <a:solidFill>
                  <a:srgbClr val="5D6B7E"/>
                </a:solidFill>
                <a:latin typeface="Calibri"/>
              </a:rPr>
              <a:t>= the context window itself. Lives only inside this conversation. Close the chat, it's gone.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99632" y="1499616"/>
            <a:ext cx="544068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199632" y="1499616"/>
            <a:ext cx="64008" cy="160020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437376" y="1645920"/>
            <a:ext cx="4937760" cy="13716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50" b="1" i="0">
                <a:solidFill>
                  <a:srgbClr val="0F2145"/>
                </a:solidFill>
                <a:latin typeface="Georgia"/>
              </a:rPr>
              <a:t>Long-term memory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sz="1100" b="0" i="0">
                <a:solidFill>
                  <a:srgbClr val="5D6B7E"/>
                </a:solidFill>
                <a:latin typeface="Calibri"/>
              </a:rPr>
              <a:t>= facts written to an external store (database / notes) and re-inserted into context when relevant. This is engineered, not innate.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3255264"/>
            <a:ext cx="7315200" cy="2377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00" b="1" i="0" spc="180">
                <a:solidFill>
                  <a:srgbClr val="5D6B7E"/>
                </a:solidFill>
                <a:latin typeface="Calibri"/>
              </a:rPr>
              <a:t>WHAT GETS STORED — THREE TYPES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40" y="3529584"/>
            <a:ext cx="3611880" cy="1481328"/>
          </a:xfrm>
          <a:prstGeom prst="roundRect">
            <a:avLst>
              <a:gd name="adj" fmla="val 8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68096" y="3657600"/>
            <a:ext cx="32004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Episodic  </a:t>
            </a:r>
            <a:r>
              <a:rPr sz="1050" b="0" i="0">
                <a:solidFill>
                  <a:srgbClr val="5D6B7E"/>
                </a:solidFill>
                <a:latin typeface="Calibri"/>
              </a:rPr>
              <a:t>· What happened</a:t>
            </a:r>
          </a:p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sz="1050" b="0" i="1">
                <a:solidFill>
                  <a:srgbClr val="1B2A41"/>
                </a:solidFill>
                <a:latin typeface="Calibri"/>
              </a:rPr>
              <a:t>“On 12 Mar the client rejected the small-cap tilt.”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15968" y="3529584"/>
            <a:ext cx="3611880" cy="1481328"/>
          </a:xfrm>
          <a:prstGeom prst="roundRect">
            <a:avLst>
              <a:gd name="adj" fmla="val 8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535424" y="3657600"/>
            <a:ext cx="32004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Semantic  </a:t>
            </a:r>
            <a:r>
              <a:rPr sz="1050" b="0" i="0">
                <a:solidFill>
                  <a:srgbClr val="5D6B7E"/>
                </a:solidFill>
                <a:latin typeface="Calibri"/>
              </a:rPr>
              <a:t>· Facts &amp; preferences</a:t>
            </a:r>
          </a:p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sz="1050" b="0" i="1">
                <a:solidFill>
                  <a:srgbClr val="1B2A41"/>
                </a:solidFill>
                <a:latin typeface="Calibri"/>
              </a:rPr>
              <a:t>“Client is NRI; conservative; no tobacco stocks.”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83296" y="3529584"/>
            <a:ext cx="3611880" cy="1481328"/>
          </a:xfrm>
          <a:prstGeom prst="roundRect">
            <a:avLst>
              <a:gd name="adj" fmla="val 8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8302752" y="3657600"/>
            <a:ext cx="32004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Procedural  </a:t>
            </a:r>
            <a:r>
              <a:rPr sz="1050" b="0" i="0">
                <a:solidFill>
                  <a:srgbClr val="5D6B7E"/>
                </a:solidFill>
                <a:latin typeface="Calibri"/>
              </a:rPr>
              <a:t>· How to do things</a:t>
            </a:r>
          </a:p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sz="1050" b="0" i="1">
                <a:solidFill>
                  <a:srgbClr val="1B2A41"/>
                </a:solidFill>
                <a:latin typeface="Calibri"/>
              </a:rPr>
              <a:t>“Always produce reviews in the firm's IPS format.”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8640" y="5230368"/>
            <a:ext cx="11094415" cy="804672"/>
          </a:xfrm>
          <a:prstGeom prst="roundRect">
            <a:avLst>
              <a:gd name="adj" fmla="val 9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22959" y="5230368"/>
            <a:ext cx="10545775" cy="80467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C9A227"/>
                </a:solidFill>
                <a:latin typeface="Calibri"/>
              </a:rPr>
              <a:t>Wealth-management use case:  </a:t>
            </a:r>
            <a:r>
              <a:rPr sz="1200" b="0" i="0">
                <a:solidFill>
                  <a:srgbClr val="FFFFFF"/>
                </a:solidFill>
                <a:latin typeface="Calibri"/>
              </a:rPr>
              <a:t>an advisory copilot that remembers every client's risk profile, past objections and tax situation across months of conversations — and drafts the next review accordingly.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14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C · TRUST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Hallucination — fluent, confident, wrong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517904"/>
            <a:ext cx="5486400" cy="2286000"/>
          </a:xfrm>
          <a:prstGeom prst="roundRect">
            <a:avLst>
              <a:gd name="adj" fmla="val 7000"/>
            </a:avLst>
          </a:prstGeom>
          <a:solidFill>
            <a:srgbClr val="F6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04672" y="1517904"/>
            <a:ext cx="5029200" cy="2286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50" b="1" i="0">
                <a:solidFill>
                  <a:srgbClr val="A63D40"/>
                </a:solidFill>
                <a:latin typeface="Georgia"/>
              </a:rPr>
              <a:t>Definition</a:t>
            </a:r>
          </a:p>
          <a:p>
            <a:pPr algn="l">
              <a:lnSpc>
                <a:spcPct val="128000"/>
              </a:lnSpc>
              <a:spcBef>
                <a:spcPts val="700"/>
              </a:spcBef>
            </a:pPr>
            <a:r>
              <a:rPr sz="1200" b="0" i="0">
                <a:solidFill>
                  <a:srgbClr val="1B2A41"/>
                </a:solidFill>
                <a:latin typeface="Calibri"/>
              </a:rPr>
              <a:t>The model produces content that is plausible-sounding but false or unsupported — invented numbers, fake citations, misread facts.</a:t>
            </a:r>
          </a:p>
          <a:p>
            <a:pPr algn="l">
              <a:lnSpc>
                <a:spcPct val="125000"/>
              </a:lnSpc>
              <a:spcBef>
                <a:spcPts val="1000"/>
              </a:spcBef>
            </a:pPr>
            <a:r>
              <a:rPr sz="1150" b="1" i="0">
                <a:solidFill>
                  <a:srgbClr val="A63D40"/>
                </a:solidFill>
                <a:latin typeface="Calibri"/>
              </a:rPr>
              <a:t>It is not lying. It is doing its job — predicting likely words — when the truth isn't in its context.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3977639"/>
            <a:ext cx="5486400" cy="20574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04672" y="3977639"/>
            <a:ext cx="5029200" cy="2057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A real desk example</a:t>
            </a:r>
          </a:p>
          <a:p>
            <a:pPr algn="l">
              <a:spcBef>
                <a:spcPts val="600"/>
              </a:spcBef>
            </a:pPr>
            <a:r>
              <a:rPr sz="1150" b="0" i="1">
                <a:solidFill>
                  <a:srgbClr val="1B2A41"/>
                </a:solidFill>
                <a:latin typeface="Calibri"/>
              </a:rPr>
              <a:t>“What was Infosys' FY24 attrition rate?”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sz="1150" b="0" i="0">
                <a:solidFill>
                  <a:srgbClr val="5D6B7E"/>
                </a:solidFill>
                <a:latin typeface="Calibri"/>
              </a:rPr>
              <a:t>Without the report in context, a model may answer “14.6% (Annual Report, p. 83)” — number and page both invented, formatted perfectly.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0" y="1517904"/>
            <a:ext cx="5239512" cy="102412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400800" y="1517904"/>
            <a:ext cx="64008" cy="1024128"/>
          </a:xfrm>
          <a:prstGeom prst="rect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620256" y="1664207"/>
            <a:ext cx="4873752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Georgia"/>
              </a:rPr>
              <a:t>Trained to continue, not verify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0256" y="2048255"/>
            <a:ext cx="4855464" cy="42062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Its objective is plausibility. There is no built-in fact-checker.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0" y="2660904"/>
            <a:ext cx="5239512" cy="102412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6400800" y="2660904"/>
            <a:ext cx="64008" cy="1024128"/>
          </a:xfrm>
          <a:prstGeom prst="rect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620256" y="2807208"/>
            <a:ext cx="4873752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Georgia"/>
              </a:rPr>
              <a:t>Gaps get papered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0256" y="3191256"/>
            <a:ext cx="4855464" cy="42062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If data is missing or after its knowledge cut-off, it fills the gap smoothly.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00800" y="3803904"/>
            <a:ext cx="5239512" cy="102412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6400800" y="3803904"/>
            <a:ext cx="64008" cy="1024128"/>
          </a:xfrm>
          <a:prstGeom prst="rect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620256" y="3950208"/>
            <a:ext cx="4873752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Georgia"/>
              </a:rPr>
              <a:t>Your prompt can push 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0256" y="4334256"/>
            <a:ext cx="4855464" cy="42062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Leading questions (“confirm that…”) invite agreeable fiction.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00800" y="4946904"/>
            <a:ext cx="5239512" cy="102412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6400800" y="4946904"/>
            <a:ext cx="64008" cy="1024128"/>
          </a:xfrm>
          <a:prstGeom prst="rect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6620256" y="5093208"/>
            <a:ext cx="4873752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Georgia"/>
              </a:rPr>
              <a:t>Confidence ≠ accuracy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20256" y="5477256"/>
            <a:ext cx="4855464" cy="42062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Tone stays equally assured whether it's right or wrong — that's the danger.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15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C · TRUST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Know your hallucinations — five types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499616"/>
            <a:ext cx="11094415" cy="80467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499616"/>
            <a:ext cx="64008" cy="804672"/>
          </a:xfrm>
          <a:prstGeom prst="rect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86384" y="1581912"/>
            <a:ext cx="306324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1 · Factual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7639" y="1581912"/>
            <a:ext cx="356616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States wrong real-world facts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26679" y="1581912"/>
            <a:ext cx="384048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00" b="0" i="1">
                <a:solidFill>
                  <a:srgbClr val="5D6B7E"/>
                </a:solidFill>
                <a:latin typeface="Calibri"/>
              </a:rPr>
              <a:t>“SEBI caps mutual-fund expense ratios at 3.5%” — outdated / wrong.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2377439"/>
            <a:ext cx="11094415" cy="80467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640" y="2377439"/>
            <a:ext cx="64008" cy="804672"/>
          </a:xfrm>
          <a:prstGeom prst="rect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86384" y="2459735"/>
            <a:ext cx="306324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2 · Faithfulness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7639" y="2459735"/>
            <a:ext cx="356616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Contradicts the document you gave 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6679" y="2459735"/>
            <a:ext cx="384048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00" b="0" i="1">
                <a:solidFill>
                  <a:srgbClr val="5D6B7E"/>
                </a:solidFill>
                <a:latin typeface="Calibri"/>
              </a:rPr>
              <a:t>Summary says margin “expanded”; the 10-K says it contracted.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3255263"/>
            <a:ext cx="11094415" cy="80467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548640" y="3255263"/>
            <a:ext cx="64008" cy="804672"/>
          </a:xfrm>
          <a:prstGeom prst="rect">
            <a:avLst/>
          </a:prstGeom>
          <a:solidFill>
            <a:srgbClr val="8F7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86384" y="3337559"/>
            <a:ext cx="306324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3 · Fabricated sources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77639" y="3337559"/>
            <a:ext cx="356616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Invents citations, cases, papers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26679" y="3337559"/>
            <a:ext cx="384048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00" b="0" i="1">
                <a:solidFill>
                  <a:srgbClr val="5D6B7E"/>
                </a:solidFill>
                <a:latin typeface="Calibri"/>
              </a:rPr>
              <a:t>Cites “RBI Circular 2023/114” — no such circular exists.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4133087"/>
            <a:ext cx="11094415" cy="80467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548640" y="4133087"/>
            <a:ext cx="64008" cy="804672"/>
          </a:xfrm>
          <a:prstGeom prst="rect">
            <a:avLst/>
          </a:prstGeom>
          <a:solidFill>
            <a:srgbClr val="8F7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86384" y="4215383"/>
            <a:ext cx="306324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4 · Numeric / reasoning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77639" y="4215383"/>
            <a:ext cx="356616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Right facts, wrong arithmetic or logic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6679" y="4215383"/>
            <a:ext cx="384048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00" b="0" i="1">
                <a:solidFill>
                  <a:srgbClr val="5D6B7E"/>
                </a:solidFill>
                <a:latin typeface="Calibri"/>
              </a:rPr>
              <a:t>Adds segment revenues incorrectly; flips a sign in a DCF.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5010912"/>
            <a:ext cx="11094415" cy="80467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548640" y="5010912"/>
            <a:ext cx="64008" cy="804672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786384" y="5093207"/>
            <a:ext cx="306324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5 · Context confusion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77639" y="5093207"/>
            <a:ext cx="356616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Mixes entities, periods or currencies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26679" y="5093207"/>
            <a:ext cx="3840480" cy="65836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00" b="0" i="1">
                <a:solidFill>
                  <a:srgbClr val="5D6B7E"/>
                </a:solidFill>
                <a:latin typeface="Calibri"/>
              </a:rPr>
              <a:t>Blends FY23 and FY24 figures; confuses Tata Motors with Tata Steel.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48640" y="5907023"/>
            <a:ext cx="11094415" cy="566928"/>
          </a:xfrm>
          <a:prstGeom prst="roundRect">
            <a:avLst>
              <a:gd name="adj" fmla="val 14000"/>
            </a:avLst>
          </a:prstGeom>
          <a:solidFill>
            <a:srgbClr val="F6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786384" y="5907023"/>
            <a:ext cx="10637215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A63D40"/>
                </a:solidFill>
                <a:latin typeface="Calibri"/>
              </a:rPr>
              <a:t>In finance the stakes compound: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a hallucinated covenant, NAV or reg citation can move money and trigger liability. Treat every unsourced number as unverified.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THE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One day. Two slots. Zero coding background assumed.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481328"/>
            <a:ext cx="5440680" cy="461772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481328"/>
            <a:ext cx="5440680" cy="713232"/>
          </a:xfrm>
          <a:prstGeom prst="rect">
            <a:avLst/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04672" y="1591056"/>
            <a:ext cx="493776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 spc="150">
                <a:solidFill>
                  <a:srgbClr val="FFFFFF"/>
                </a:solidFill>
                <a:latin typeface="Calibri"/>
              </a:rPr>
              <a:t>SLOT 1 · FOUNDATIONS</a:t>
            </a:r>
            <a:r>
              <a:rPr sz="1200" b="0" i="0">
                <a:solidFill>
                  <a:srgbClr val="F5ECD3"/>
                </a:solidFill>
                <a:latin typeface="Calibri"/>
              </a:rPr>
              <a:t>    10 AM – 1 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672" y="2395728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AI, Machine Learning and Generative AI — from zero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4672" y="2898648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LLMs: how they actually work (no maths needed)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4672" y="3401568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Prompting, context windows and memory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672" y="3904487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Hallucinations — the types that hurt in finance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4672" y="4407407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RAG: making AI answer from your documents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672" y="4910327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Agents, loops &amp; skills · LangChain · LangGraph · MCP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4672" y="5413247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Enterprise AI: data protection, token costs, governance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17920" y="1481328"/>
            <a:ext cx="5440680" cy="461772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6217920" y="1481328"/>
            <a:ext cx="5440680" cy="713232"/>
          </a:xfrm>
          <a:prstGeom prst="rect">
            <a:avLst/>
          </a:prstGeom>
          <a:solidFill>
            <a:srgbClr val="8F7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473952" y="1591056"/>
            <a:ext cx="493776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 spc="150">
                <a:solidFill>
                  <a:srgbClr val="FFFFFF"/>
                </a:solidFill>
                <a:latin typeface="Calibri"/>
              </a:rPr>
              <a:t>SLOT 2 · BUILD &amp; APPLY</a:t>
            </a:r>
            <a:r>
              <a:rPr sz="1200" b="0" i="0">
                <a:solidFill>
                  <a:srgbClr val="FFF7DE"/>
                </a:solidFill>
                <a:latin typeface="Calibri"/>
              </a:rPr>
              <a:t>    2 PM – 5 PM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3952" y="2395728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Build 1 — Trading algo system (momentum, mean reversion)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3952" y="2898648"/>
            <a:ext cx="5029200" cy="1769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sz="1150" b="1" i="0" dirty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 dirty="0">
                <a:solidFill>
                  <a:srgbClr val="1B2A41"/>
                </a:solidFill>
                <a:latin typeface="Calibri"/>
              </a:rPr>
              <a:t>Build 2 — </a:t>
            </a:r>
            <a:r>
              <a:rPr lang="en-GB" sz="1150" dirty="0" err="1">
                <a:solidFill>
                  <a:srgbClr val="1B2A41"/>
                </a:solidFill>
                <a:latin typeface="Calibri"/>
              </a:rPr>
              <a:t>VaR</a:t>
            </a:r>
            <a:r>
              <a:rPr lang="en-GB" sz="1150" dirty="0">
                <a:solidFill>
                  <a:srgbClr val="1B2A41"/>
                </a:solidFill>
                <a:latin typeface="Calibri"/>
              </a:rPr>
              <a:t> </a:t>
            </a:r>
            <a:r>
              <a:rPr lang="en-GB" sz="1150" dirty="0" err="1">
                <a:solidFill>
                  <a:srgbClr val="1B2A41"/>
                </a:solidFill>
                <a:latin typeface="Calibri"/>
              </a:rPr>
              <a:t>Backtesting</a:t>
            </a:r>
            <a:r>
              <a:rPr sz="1150" b="0" i="0" dirty="0">
                <a:solidFill>
                  <a:srgbClr val="1B2A41"/>
                </a:solidFill>
                <a:latin typeface="Calibri"/>
              </a:rPr>
              <a:t> engine (Sharpe, drawdown)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3952" y="3401568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Build 3 — Earnings-call dashboard with sentiment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3952" y="3904487"/>
            <a:ext cx="5029200" cy="1769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 dirty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Build 4 — Portfolio review + Basel report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3952" y="4407407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Live project — graded group assignment briefing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3952" y="4910327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AI-finance careers, skill stack &amp; placement map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73952" y="5413247"/>
            <a:ext cx="50292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Recap, resources + Q&amp;A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" y="6199632"/>
            <a:ext cx="11094415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50" b="0" i="1">
                <a:solidFill>
                  <a:srgbClr val="5D6B7E"/>
                </a:solidFill>
                <a:latin typeface="Calibri"/>
              </a:rPr>
              <a:t>Morning = concepts with finance use cases. Afternoon = you build, in groups, with AI doing the coding for you.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DAY MAP  ·  02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C · TRUST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Taming hallucinations — the practical toolkit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36192"/>
            <a:ext cx="54864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536192"/>
            <a:ext cx="64008" cy="137160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8096" y="1682495"/>
            <a:ext cx="5120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Ground it (RAG)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096" y="2066543"/>
            <a:ext cx="5102352" cy="7680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Give the model the actual documents and instruct: answer only from these. The single biggest fix — next slide.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536192"/>
            <a:ext cx="54864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72200" y="1536192"/>
            <a:ext cx="64008" cy="137160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391656" y="1682495"/>
            <a:ext cx="5120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Demand citations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1656" y="2066543"/>
            <a:ext cx="5102352" cy="7680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“Cite page and section for every figure.” Fabricated cites become easy to catch.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3017520"/>
            <a:ext cx="54864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548640" y="3017520"/>
            <a:ext cx="64008" cy="1371600"/>
          </a:xfrm>
          <a:prstGeom prst="rect">
            <a:avLst/>
          </a:prstGeom>
          <a:solidFill>
            <a:srgbClr val="2F7D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68096" y="3163824"/>
            <a:ext cx="5120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Allow “I don't know”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8096" y="3547872"/>
            <a:ext cx="5102352" cy="76809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Explicitly permit it to say data is missing. Removes the pressure to invent.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200" y="3017520"/>
            <a:ext cx="54864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6172200" y="3017520"/>
            <a:ext cx="64008" cy="137160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391656" y="3163824"/>
            <a:ext cx="5120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Lower the temperature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1656" y="3547872"/>
            <a:ext cx="5102352" cy="76809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A sampling dial: lower = more conservative, repeatable answers for factual work.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4498848"/>
            <a:ext cx="54864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548640" y="4498848"/>
            <a:ext cx="64008" cy="1371600"/>
          </a:xfrm>
          <a:prstGeom prst="rect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68096" y="4645152"/>
            <a:ext cx="5120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Verify high-stakes output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8096" y="5029200"/>
            <a:ext cx="5102352" cy="76809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Human-in-the-loop for anything that faces a client, regulator or trade.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4498848"/>
            <a:ext cx="54864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6172200" y="4498848"/>
            <a:ext cx="64008" cy="1371600"/>
          </a:xfrm>
          <a:prstGeom prst="rect">
            <a:avLst/>
          </a:prstGeom>
          <a:solidFill>
            <a:srgbClr val="2F7D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391656" y="4645152"/>
            <a:ext cx="5120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Evaluate continuously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91656" y="5029200"/>
            <a:ext cx="5102352" cy="76809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Banks run automated “exam papers” (evals) against known answers before deployment.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48640" y="5943600"/>
            <a:ext cx="11094415" cy="457200"/>
          </a:xfrm>
          <a:prstGeom prst="roundRect">
            <a:avLst>
              <a:gd name="adj" fmla="val 14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86384" y="5943600"/>
            <a:ext cx="10637215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C9A227"/>
                </a:solidFill>
                <a:latin typeface="Calibri"/>
              </a:rPr>
              <a:t>Desk rule: </a:t>
            </a:r>
            <a:r>
              <a:rPr sz="1150" b="0" i="0">
                <a:solidFill>
                  <a:srgbClr val="FFFFFF"/>
                </a:solidFill>
                <a:latin typeface="Calibri"/>
              </a:rPr>
              <a:t>AI drafts, humans sign. The accountability never transfers to the model.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17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C · TRUST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RAG — Retrieval-Augmented Generation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371600"/>
            <a:ext cx="11094415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8F7113"/>
                </a:solidFill>
                <a:latin typeface="Calibri"/>
              </a:rPr>
              <a:t>Open-book exam instead of memory test: </a:t>
            </a:r>
            <a:r>
              <a:rPr sz="1250" b="0" i="0">
                <a:solidFill>
                  <a:srgbClr val="1B2A41"/>
                </a:solidFill>
                <a:latin typeface="Calibri"/>
              </a:rPr>
              <a:t>fetch the right pages from your library, hand them to the model, and let it answer from them.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1956816"/>
            <a:ext cx="4572000" cy="2377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00" b="1" i="0" spc="160">
                <a:solidFill>
                  <a:srgbClr val="5D6B7E"/>
                </a:solidFill>
                <a:latin typeface="Calibri"/>
              </a:rPr>
              <a:t>STEP 1 · INDEX YOUR LIBRARY (DONE ONCE)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2249424"/>
            <a:ext cx="3017520" cy="960120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21792" y="2249424"/>
            <a:ext cx="2871215" cy="9601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0F2145"/>
                </a:solidFill>
                <a:latin typeface="Calibri"/>
              </a:rPr>
              <a:t>Your documents</a:t>
            </a:r>
          </a:p>
          <a:p>
            <a:pPr algn="ctr">
              <a:spcBef>
                <a:spcPts val="2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10-Ks · policies · research · contracts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675887" y="2606040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4160520" y="2249424"/>
            <a:ext cx="3017520" cy="960120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233672" y="2249424"/>
            <a:ext cx="2871215" cy="9601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0F2145"/>
                </a:solidFill>
                <a:latin typeface="Calibri"/>
              </a:rPr>
              <a:t>Chunk &amp; embed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5D6B7E"/>
                </a:solidFill>
                <a:latin typeface="Calibri"/>
              </a:rPr>
              <a:t>split into passages → convert to number-vectors that capture meaning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287768" y="2606040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7772400" y="2249424"/>
            <a:ext cx="3017520" cy="96012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845552" y="2249424"/>
            <a:ext cx="2871215" cy="9601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Vector database</a:t>
            </a:r>
          </a:p>
          <a:p>
            <a:pPr algn="ctr">
              <a:spcBef>
                <a:spcPts val="200"/>
              </a:spcBef>
            </a:pPr>
            <a:r>
              <a:rPr sz="950" b="0" i="0">
                <a:solidFill>
                  <a:srgbClr val="C9D6EE"/>
                </a:solidFill>
                <a:latin typeface="Calibri"/>
              </a:rPr>
              <a:t>a searchable index of meaning, not keywords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" y="3529584"/>
            <a:ext cx="4572000" cy="2377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00" b="1" i="0" spc="160">
                <a:solidFill>
                  <a:srgbClr val="5D6B7E"/>
                </a:solidFill>
                <a:latin typeface="Calibri"/>
              </a:rPr>
              <a:t>STEP 2 · ANSWER A QUESTION (EVERY QUERY)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8640" y="3822191"/>
            <a:ext cx="2606040" cy="960120"/>
          </a:xfrm>
          <a:prstGeom prst="roundRect">
            <a:avLst>
              <a:gd name="adj" fmla="val 10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21792" y="3822191"/>
            <a:ext cx="2459736" cy="9601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8F7113"/>
                </a:solidFill>
                <a:latin typeface="Calibri"/>
              </a:rPr>
              <a:t>Question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5D6B7E"/>
                </a:solidFill>
                <a:latin typeface="Calibri"/>
              </a:rPr>
              <a:t>“What are our Basel III disclosure gaps?”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3264408" y="4178807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3749039" y="3822191"/>
            <a:ext cx="2651760" cy="96012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3822191" y="3822191"/>
            <a:ext cx="2505456" cy="9601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Retrieve top passages</a:t>
            </a:r>
          </a:p>
          <a:p>
            <a:pPr algn="ctr">
              <a:spcBef>
                <a:spcPts val="200"/>
              </a:spcBef>
            </a:pPr>
            <a:r>
              <a:rPr sz="950" b="0" i="0">
                <a:solidFill>
                  <a:srgbClr val="C9D6EE"/>
                </a:solidFill>
                <a:latin typeface="Calibri"/>
              </a:rPr>
              <a:t>the 5–10 most relevant chunks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6510527" y="4178807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ounded Rectangle 21"/>
          <p:cNvSpPr/>
          <p:nvPr/>
        </p:nvSpPr>
        <p:spPr>
          <a:xfrm>
            <a:off x="6995159" y="3822191"/>
            <a:ext cx="2377440" cy="96012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068312" y="3822191"/>
            <a:ext cx="2231136" cy="9601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LLM + passages</a:t>
            </a:r>
          </a:p>
          <a:p>
            <a:pPr algn="ctr">
              <a:spcBef>
                <a:spcPts val="200"/>
              </a:spcBef>
            </a:pPr>
            <a:r>
              <a:rPr sz="950" b="0" i="0">
                <a:solidFill>
                  <a:srgbClr val="C9D6EE"/>
                </a:solidFill>
                <a:latin typeface="Calibri"/>
              </a:rPr>
              <a:t>question and evidence go in together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9482328" y="4178807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9966960" y="3822191"/>
            <a:ext cx="1691640" cy="960120"/>
          </a:xfrm>
          <a:prstGeom prst="roundRect">
            <a:avLst>
              <a:gd name="adj" fmla="val 10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10040112" y="3822191"/>
            <a:ext cx="1545336" cy="9601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Cited answer</a:t>
            </a:r>
          </a:p>
          <a:p>
            <a:pPr algn="ctr">
              <a:spcBef>
                <a:spcPts val="200"/>
              </a:spcBef>
            </a:pPr>
            <a:r>
              <a:rPr sz="950" b="0" i="0">
                <a:solidFill>
                  <a:srgbClr val="C9D6EE"/>
                </a:solidFill>
                <a:latin typeface="Calibri"/>
              </a:rPr>
              <a:t>with page refs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8640" y="5138928"/>
            <a:ext cx="11094415" cy="896112"/>
          </a:xfrm>
          <a:prstGeom prst="roundRect">
            <a:avLst>
              <a:gd name="adj" fmla="val 9000"/>
            </a:avLst>
          </a:prstGeom>
          <a:solidFill>
            <a:srgbClr val="E6F1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804672" y="5138928"/>
            <a:ext cx="10582351" cy="89611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2F7D5B"/>
                </a:solidFill>
                <a:latin typeface="Calibri"/>
              </a:rPr>
              <a:t>Why banks love it:  </a:t>
            </a:r>
            <a:r>
              <a:rPr sz="1200" b="0" i="0">
                <a:solidFill>
                  <a:srgbClr val="1B2A41"/>
                </a:solidFill>
                <a:latin typeface="Calibri"/>
              </a:rPr>
              <a:t>answers come from approved internal documents (auditable), stay current without retraining the model, and hallucination drops sharply because the evidence is in the prompt.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18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front of a whiteboard&#10;&#10;AI-generated content may be incorrect.">
            <a:extLst>
              <a:ext uri="{FF2B5EF4-FFF2-40B4-BE49-F238E27FC236}">
                <a16:creationId xmlns:a16="http://schemas.microsoft.com/office/drawing/2014/main" id="{FDD3EE62-AB62-6B98-F220-C7EEFCE0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4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C · TRUST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RAG on the desks — where it's already deployed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36192"/>
            <a:ext cx="5486400" cy="2084831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536192"/>
            <a:ext cx="64008" cy="2084831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86384" y="1719072"/>
            <a:ext cx="50292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50" b="1" i="0">
                <a:solidFill>
                  <a:srgbClr val="0F2145"/>
                </a:solidFill>
                <a:latin typeface="Georgia"/>
              </a:rPr>
              <a:t>Wealth advisory</a:t>
            </a:r>
            <a:r>
              <a:rPr sz="1100" b="0" i="1">
                <a:solidFill>
                  <a:srgbClr val="8F7113"/>
                </a:solidFill>
                <a:latin typeface="Calibri"/>
              </a:rPr>
              <a:t>   · Morgan Stanley</a:t>
            </a:r>
          </a:p>
          <a:p>
            <a:pPr algn="l">
              <a:lnSpc>
                <a:spcPct val="132000"/>
              </a:lnSpc>
              <a:spcBef>
                <a:spcPts val="900"/>
              </a:spcBef>
            </a:pPr>
            <a:r>
              <a:rPr sz="1200" b="0" i="0">
                <a:solidFill>
                  <a:srgbClr val="5D6B7E"/>
                </a:solidFill>
                <a:latin typeface="Calibri"/>
              </a:rPr>
              <a:t>GPT-4 over 100,000+ internal research and compliance documents. Advisors get vetted answers in seconds instead of searching portals.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1536192"/>
            <a:ext cx="5486400" cy="2084831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172200" y="1536192"/>
            <a:ext cx="64008" cy="2084831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409944" y="1719072"/>
            <a:ext cx="50292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50" b="1" i="0">
                <a:solidFill>
                  <a:srgbClr val="0F2145"/>
                </a:solidFill>
                <a:latin typeface="Georgia"/>
              </a:rPr>
              <a:t>Policy &amp; KYC ops</a:t>
            </a:r>
            <a:r>
              <a:rPr sz="1100" b="0" i="1">
                <a:solidFill>
                  <a:srgbClr val="8F7113"/>
                </a:solidFill>
                <a:latin typeface="Calibri"/>
              </a:rPr>
              <a:t>   · Universal banks</a:t>
            </a:r>
          </a:p>
          <a:p>
            <a:pPr algn="l">
              <a:lnSpc>
                <a:spcPct val="132000"/>
              </a:lnSpc>
              <a:spcBef>
                <a:spcPts val="900"/>
              </a:spcBef>
            </a:pPr>
            <a:r>
              <a:rPr sz="1200" b="0" i="0">
                <a:solidFill>
                  <a:srgbClr val="5D6B7E"/>
                </a:solidFill>
                <a:latin typeface="Calibri"/>
              </a:rPr>
              <a:t>“Can an NRI open this account with these documents?” — answered from the bank's own policy manual, with clause citations.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" y="3749039"/>
            <a:ext cx="5486400" cy="2084831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548640" y="3749039"/>
            <a:ext cx="64008" cy="2084831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86384" y="3931920"/>
            <a:ext cx="50292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50" b="1" i="0">
                <a:solidFill>
                  <a:srgbClr val="0F2145"/>
                </a:solidFill>
                <a:latin typeface="Georgia"/>
              </a:rPr>
              <a:t>Equity research</a:t>
            </a:r>
            <a:r>
              <a:rPr sz="1100" b="0" i="1">
                <a:solidFill>
                  <a:srgbClr val="8F7113"/>
                </a:solidFill>
                <a:latin typeface="Calibri"/>
              </a:rPr>
              <a:t>   · Buy &amp; sell side</a:t>
            </a:r>
          </a:p>
          <a:p>
            <a:pPr algn="l">
              <a:lnSpc>
                <a:spcPct val="132000"/>
              </a:lnSpc>
              <a:spcBef>
                <a:spcPts val="900"/>
              </a:spcBef>
            </a:pPr>
            <a:r>
              <a:rPr sz="1200" b="0" i="0">
                <a:solidFill>
                  <a:srgbClr val="5D6B7E"/>
                </a:solidFill>
                <a:latin typeface="Calibri"/>
              </a:rPr>
              <a:t>Ask questions across 10 years of annual reports and call transcripts: “Every mention of pricing pressure since FY19, with sources.”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3749039"/>
            <a:ext cx="5486400" cy="2084831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172200" y="3749039"/>
            <a:ext cx="64008" cy="2084831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409944" y="3931920"/>
            <a:ext cx="50292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450" b="1" i="0">
                <a:solidFill>
                  <a:srgbClr val="0F2145"/>
                </a:solidFill>
                <a:latin typeface="Georgia"/>
              </a:rPr>
              <a:t>Regulatory &amp; risk</a:t>
            </a:r>
            <a:r>
              <a:rPr sz="1100" b="0" i="1">
                <a:solidFill>
                  <a:srgbClr val="8F7113"/>
                </a:solidFill>
                <a:latin typeface="Calibri"/>
              </a:rPr>
              <a:t>   · Basel / RBI compliance</a:t>
            </a:r>
          </a:p>
          <a:p>
            <a:pPr algn="l">
              <a:lnSpc>
                <a:spcPct val="132000"/>
              </a:lnSpc>
              <a:spcBef>
                <a:spcPts val="900"/>
              </a:spcBef>
            </a:pPr>
            <a:r>
              <a:rPr sz="1200" b="0" i="0">
                <a:solidFill>
                  <a:srgbClr val="5D6B7E"/>
                </a:solidFill>
                <a:latin typeface="Calibri"/>
              </a:rPr>
              <a:t>RAG over Basel IV texts, RBI master directions and internal capital policy — drafts gap analyses your Build 4 will replicate today.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19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D · AGENTS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From chatbot to agent — answering vs doing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783080"/>
            <a:ext cx="1883664" cy="114300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21792" y="1783080"/>
            <a:ext cx="1737360" cy="1143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LLM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C9D6EE"/>
                </a:solidFill>
                <a:latin typeface="Calibri"/>
              </a:rPr>
              <a:t>the brain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7168" y="2011680"/>
            <a:ext cx="384048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600" b="1" i="0">
                <a:solidFill>
                  <a:srgbClr val="5D6B7E"/>
                </a:solidFill>
                <a:latin typeface="Calibri"/>
              </a:rPr>
              <a:t>+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89504" y="1783080"/>
            <a:ext cx="1883664" cy="114300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962656" y="1783080"/>
            <a:ext cx="1737360" cy="1143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Tools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C9D6EE"/>
                </a:solidFill>
                <a:latin typeface="Calibri"/>
              </a:rPr>
              <a:t>hands — APIs, code,
search, spreadsheets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032" y="2011680"/>
            <a:ext cx="384048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600" b="1" i="0">
                <a:solidFill>
                  <a:srgbClr val="5D6B7E"/>
                </a:solidFill>
                <a:latin typeface="Calibri"/>
              </a:rPr>
              <a:t>+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30368" y="1783080"/>
            <a:ext cx="1883664" cy="114300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303520" y="1783080"/>
            <a:ext cx="1737360" cy="1143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Memory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C9D6EE"/>
                </a:solidFill>
                <a:latin typeface="Calibri"/>
              </a:rPr>
              <a:t>notebook — state
across steps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8896" y="2011680"/>
            <a:ext cx="384048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600" b="1" i="0">
                <a:solidFill>
                  <a:srgbClr val="5D6B7E"/>
                </a:solidFill>
                <a:latin typeface="Calibri"/>
              </a:rPr>
              <a:t>+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71232" y="1783080"/>
            <a:ext cx="1883664" cy="114300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644384" y="1783080"/>
            <a:ext cx="1737360" cy="1143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Planning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C9D6EE"/>
                </a:solidFill>
                <a:latin typeface="Calibri"/>
              </a:rPr>
              <a:t>the to-do list —
decide, act, check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09760" y="2011680"/>
            <a:ext cx="384048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2600" b="1" i="0">
                <a:solidFill>
                  <a:srgbClr val="5D6B7E"/>
                </a:solidFill>
                <a:latin typeface="Calibri"/>
              </a:rPr>
              <a:t>=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12096" y="1783080"/>
            <a:ext cx="2011680" cy="1143000"/>
          </a:xfrm>
          <a:prstGeom prst="roundRect">
            <a:avLst>
              <a:gd name="adj" fmla="val 10000"/>
            </a:avLst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9985248" y="1783080"/>
            <a:ext cx="1865376" cy="1143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400" b="1" i="0">
                <a:solidFill>
                  <a:srgbClr val="0F2145"/>
                </a:solidFill>
                <a:latin typeface="Calibri"/>
              </a:rPr>
              <a:t>AGENT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5C4A0E"/>
                </a:solidFill>
                <a:latin typeface="Calibri"/>
              </a:rPr>
              <a:t>works toward a goal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48640" y="3310128"/>
          <a:ext cx="1106424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pPr algn="l"/>
                      <a:endParaRPr/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Chatbot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Agent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l"/>
                      <a:r>
                        <a:rPr sz="1100" b="1">
                          <a:solidFill>
                            <a:srgbClr val="0F2145"/>
                          </a:solidFill>
                          <a:latin typeface="Calibri"/>
                        </a:rPr>
                        <a:t>You ask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00" b="0">
                          <a:solidFill>
                            <a:srgbClr val="1B2A41"/>
                          </a:solidFill>
                          <a:latin typeface="Calibri"/>
                        </a:rPr>
                        <a:t>“What is Infosys' P/E?”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00" b="0">
                          <a:solidFill>
                            <a:srgbClr val="1B2A41"/>
                          </a:solidFill>
                          <a:latin typeface="Calibri"/>
                        </a:rPr>
                        <a:t>“Review my portfolio and flag concentration risks.”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l"/>
                      <a:r>
                        <a:rPr sz="1100" b="1">
                          <a:solidFill>
                            <a:srgbClr val="0F2145"/>
                          </a:solidFill>
                          <a:latin typeface="Calibri"/>
                        </a:rPr>
                        <a:t>It does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00" b="0">
                          <a:solidFill>
                            <a:srgbClr val="1B2A41"/>
                          </a:solidFill>
                          <a:latin typeface="Calibri"/>
                        </a:rPr>
                        <a:t>Answers from context in one shot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00" b="0">
                          <a:solidFill>
                            <a:srgbClr val="1B2A41"/>
                          </a:solidFill>
                          <a:latin typeface="Calibri"/>
                        </a:rPr>
                        <a:t>Fetches prices → computes weights → checks limits → drafts memo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l"/>
                      <a:r>
                        <a:rPr sz="1100" b="1">
                          <a:solidFill>
                            <a:srgbClr val="0F2145"/>
                          </a:solidFill>
                          <a:latin typeface="Calibri"/>
                        </a:rPr>
                        <a:t>Steps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00" b="0">
                          <a:solidFill>
                            <a:srgbClr val="1B2A41"/>
                          </a:solidFill>
                          <a:latin typeface="Calibri"/>
                        </a:rPr>
                        <a:t>One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00" b="0">
                          <a:solidFill>
                            <a:srgbClr val="1B2A41"/>
                          </a:solidFill>
                          <a:latin typeface="Calibri"/>
                        </a:rPr>
                        <a:t>Many — it decides the sequence itself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l"/>
                      <a:r>
                        <a:rPr sz="1100" b="1">
                          <a:solidFill>
                            <a:srgbClr val="0F2145"/>
                          </a:solidFill>
                          <a:latin typeface="Calibri"/>
                        </a:rPr>
                        <a:t>Trust needed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00" b="0">
                          <a:solidFill>
                            <a:srgbClr val="1B2A41"/>
                          </a:solidFill>
                          <a:latin typeface="Calibri"/>
                        </a:rPr>
                        <a:t>Verify the answer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00" b="0">
                          <a:solidFill>
                            <a:srgbClr val="1B2A41"/>
                          </a:solidFill>
                          <a:latin typeface="Calibri"/>
                        </a:rPr>
                        <a:t>Verify the actions — permissions matter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21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D · AGENTS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Anatomy of an agent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80560" y="2743200"/>
            <a:ext cx="3200400" cy="1371600"/>
          </a:xfrm>
          <a:prstGeom prst="roundRect">
            <a:avLst>
              <a:gd name="adj" fmla="val 10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4553712" y="2743200"/>
            <a:ext cx="3054096" cy="13716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500" b="1" i="0">
                <a:solidFill>
                  <a:srgbClr val="FFFFFF"/>
                </a:solidFill>
                <a:latin typeface="Calibri"/>
              </a:rPr>
              <a:t>LLM CORE</a:t>
            </a:r>
          </a:p>
          <a:p>
            <a:pPr algn="ctr">
              <a:spcBef>
                <a:spcPts val="200"/>
              </a:spcBef>
            </a:pPr>
            <a:r>
              <a:rPr sz="950" b="0" i="0">
                <a:solidFill>
                  <a:srgbClr val="C9D6EE"/>
                </a:solidFill>
                <a:latin typeface="Calibri"/>
              </a:rPr>
              <a:t>reasons, plans, decides the next step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80560" y="1481328"/>
            <a:ext cx="3200400" cy="777240"/>
          </a:xfrm>
          <a:prstGeom prst="roundRect">
            <a:avLst>
              <a:gd name="adj" fmla="val 10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53712" y="1481328"/>
            <a:ext cx="3054096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8F7113"/>
                </a:solidFill>
                <a:latin typeface="Calibri"/>
              </a:rPr>
              <a:t>Goal from user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5D6B7E"/>
                </a:solidFill>
                <a:latin typeface="Calibri"/>
              </a:rPr>
              <a:t>“Prepare the monthly portfolio review”</a:t>
            </a:r>
          </a:p>
        </p:txBody>
      </p:sp>
      <p:sp>
        <p:nvSpPr>
          <p:cNvPr id="9" name="Down Arrow 8"/>
          <p:cNvSpPr/>
          <p:nvPr/>
        </p:nvSpPr>
        <p:spPr>
          <a:xfrm>
            <a:off x="5961888" y="2286000"/>
            <a:ext cx="219456" cy="420624"/>
          </a:xfrm>
          <a:prstGeom prst="down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640080" y="2743200"/>
            <a:ext cx="3017520" cy="1371600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713231" y="2743200"/>
            <a:ext cx="2871215" cy="13716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0F2145"/>
                </a:solidFill>
                <a:latin typeface="Calibri"/>
              </a:rPr>
              <a:t>Memory</a:t>
            </a:r>
          </a:p>
          <a:p>
            <a:pPr algn="ctr">
              <a:spcBef>
                <a:spcPts val="2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conversation state · client facts · past runs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3712463" y="3310128"/>
            <a:ext cx="713232" cy="237744"/>
          </a:xfrm>
          <a:prstGeom prst="left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/>
          <p:cNvSpPr/>
          <p:nvPr/>
        </p:nvSpPr>
        <p:spPr>
          <a:xfrm>
            <a:off x="8503920" y="2743200"/>
            <a:ext cx="3017520" cy="1371600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577072" y="2743200"/>
            <a:ext cx="2871215" cy="13716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0F2145"/>
                </a:solidFill>
                <a:latin typeface="Calibri"/>
              </a:rPr>
              <a:t>Tools</a:t>
            </a:r>
          </a:p>
          <a:p>
            <a:pPr algn="ctr">
              <a:spcBef>
                <a:spcPts val="2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market-data API · Python · database · email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7735824" y="3310128"/>
            <a:ext cx="713232" cy="237744"/>
          </a:xfrm>
          <a:prstGeom prst="left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Down Arrow 15"/>
          <p:cNvSpPr/>
          <p:nvPr/>
        </p:nvSpPr>
        <p:spPr>
          <a:xfrm>
            <a:off x="5961888" y="4169663"/>
            <a:ext cx="219456" cy="420624"/>
          </a:xfrm>
          <a:prstGeom prst="down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4480560" y="4645152"/>
            <a:ext cx="3200400" cy="77724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4553712" y="4645152"/>
            <a:ext cx="3054096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Act → observe → repeat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C9D6EE"/>
                </a:solidFill>
                <a:latin typeface="Calibri"/>
              </a:rPr>
              <a:t>loops until the goal is met, then reports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" y="4315968"/>
            <a:ext cx="3017520" cy="1737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00" b="0" i="1">
                <a:solidFill>
                  <a:srgbClr val="5D6B7E"/>
                </a:solidFill>
                <a:latin typeface="Calibri"/>
              </a:rPr>
              <a:t>Without memory it repeats questions and forgets constraints.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03920" y="4315968"/>
            <a:ext cx="3017520" cy="1737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00" b="0" i="1">
                <a:solidFill>
                  <a:srgbClr val="5D6B7E"/>
                </a:solidFill>
                <a:latin typeface="Calibri"/>
              </a:rPr>
              <a:t>Without tools it can only talk. Tools are where work happens — and where permissions live.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48640" y="5742432"/>
            <a:ext cx="11094415" cy="502920"/>
          </a:xfrm>
          <a:prstGeom prst="roundRect">
            <a:avLst>
              <a:gd name="adj" fmla="val 14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86384" y="5742432"/>
            <a:ext cx="10637215" cy="5029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One sentence: </a:t>
            </a:r>
            <a:r>
              <a:rPr sz="1150" b="0" i="1">
                <a:solidFill>
                  <a:srgbClr val="1B2A41"/>
                </a:solidFill>
                <a:latin typeface="Calibri"/>
              </a:rPr>
              <a:t>an agent is an LLM in a loop, with tools, memory and a goal.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22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D · AGENTS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Tool use — how an LLM presses buttons</a:t>
            </a:r>
          </a:p>
        </p:txBody>
      </p:sp>
      <p:sp>
        <p:nvSpPr>
          <p:cNvPr id="5" name="Oval 4"/>
          <p:cNvSpPr/>
          <p:nvPr/>
        </p:nvSpPr>
        <p:spPr>
          <a:xfrm>
            <a:off x="548640" y="1719072"/>
            <a:ext cx="475488" cy="475488"/>
          </a:xfrm>
          <a:prstGeom prst="ellipse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48640" y="1719072"/>
            <a:ext cx="475488" cy="4754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500" b="1" i="0">
                <a:solidFill>
                  <a:srgbClr val="0F2145"/>
                </a:solidFill>
                <a:latin typeface="Calibri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34440" y="1554480"/>
            <a:ext cx="10378440" cy="841248"/>
          </a:xfrm>
          <a:prstGeom prst="roundRect">
            <a:avLst>
              <a:gd name="adj" fmla="val 10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508760" y="1636776"/>
            <a:ext cx="9875520" cy="6858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8F7113"/>
                </a:solidFill>
                <a:latin typeface="Calibri"/>
              </a:rPr>
              <a:t>You ask   </a:t>
            </a:r>
            <a:r>
              <a:rPr sz="1150" b="0" i="0">
                <a:solidFill>
                  <a:srgbClr val="5D6B7E"/>
                </a:solidFill>
                <a:latin typeface="Calibri"/>
              </a:rPr>
              <a:t>“What's HDFC Bank's price move today, and should I worry about my exposure?”</a:t>
            </a:r>
          </a:p>
        </p:txBody>
      </p:sp>
      <p:sp>
        <p:nvSpPr>
          <p:cNvPr id="9" name="Down Arrow 8"/>
          <p:cNvSpPr/>
          <p:nvPr/>
        </p:nvSpPr>
        <p:spPr>
          <a:xfrm>
            <a:off x="731520" y="2267712"/>
            <a:ext cx="128016" cy="274320"/>
          </a:xfrm>
          <a:prstGeom prst="downArrow">
            <a:avLst/>
          </a:prstGeom>
          <a:solidFill>
            <a:srgbClr val="D9DF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548640" y="2724912"/>
            <a:ext cx="475488" cy="475488"/>
          </a:xfrm>
          <a:prstGeom prst="ellipse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48640" y="2724912"/>
            <a:ext cx="475488" cy="4754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500" b="1" i="0">
                <a:solidFill>
                  <a:srgbClr val="0F2145"/>
                </a:solidFill>
                <a:latin typeface="Calibri"/>
              </a:rPr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34440" y="2560320"/>
            <a:ext cx="10378440" cy="841248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508760" y="2642615"/>
            <a:ext cx="9875520" cy="6858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Calibri"/>
              </a:rPr>
              <a:t>Model chooses a tool   </a:t>
            </a:r>
            <a:r>
              <a:rPr sz="1150" b="0" i="0">
                <a:solidFill>
                  <a:srgbClr val="C9D6EE"/>
                </a:solidFill>
                <a:latin typeface="Calibri"/>
              </a:rPr>
              <a:t>It can't know live prices — so it emits a structured call:  get_price(“HDFCBANK”)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731520" y="3273552"/>
            <a:ext cx="128016" cy="274320"/>
          </a:xfrm>
          <a:prstGeom prst="downArrow">
            <a:avLst/>
          </a:prstGeom>
          <a:solidFill>
            <a:srgbClr val="D9DF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Oval 14"/>
          <p:cNvSpPr/>
          <p:nvPr/>
        </p:nvSpPr>
        <p:spPr>
          <a:xfrm>
            <a:off x="548640" y="3730752"/>
            <a:ext cx="475488" cy="475488"/>
          </a:xfrm>
          <a:prstGeom prst="ellipse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48640" y="3730752"/>
            <a:ext cx="475488" cy="4754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500" b="1" i="0">
                <a:solidFill>
                  <a:srgbClr val="0F2145"/>
                </a:solidFill>
                <a:latin typeface="Calibri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34440" y="3566160"/>
            <a:ext cx="10378440" cy="841248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508760" y="3648456"/>
            <a:ext cx="9875520" cy="6858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Your system runs it   </a:t>
            </a:r>
            <a:r>
              <a:rPr sz="1150" b="0" i="0">
                <a:solidFill>
                  <a:srgbClr val="5D6B7E"/>
                </a:solidFill>
                <a:latin typeface="Calibri"/>
              </a:rPr>
              <a:t>The API executes and returns data: ₹1,642 · −3.1% today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731520" y="4279392"/>
            <a:ext cx="128016" cy="274320"/>
          </a:xfrm>
          <a:prstGeom prst="downArrow">
            <a:avLst/>
          </a:prstGeom>
          <a:solidFill>
            <a:srgbClr val="D9DF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Oval 19"/>
          <p:cNvSpPr/>
          <p:nvPr/>
        </p:nvSpPr>
        <p:spPr>
          <a:xfrm>
            <a:off x="548640" y="4736592"/>
            <a:ext cx="475488" cy="475488"/>
          </a:xfrm>
          <a:prstGeom prst="ellipse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548640" y="4736592"/>
            <a:ext cx="475488" cy="4754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500" b="1" i="0">
                <a:solidFill>
                  <a:srgbClr val="0F2145"/>
                </a:solidFill>
                <a:latin typeface="Calibri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34440" y="4572000"/>
            <a:ext cx="10378440" cy="841248"/>
          </a:xfrm>
          <a:prstGeom prst="roundRect">
            <a:avLst>
              <a:gd name="adj" fmla="val 10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1508760" y="4654296"/>
            <a:ext cx="9875520" cy="6858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Calibri"/>
              </a:rPr>
              <a:t>Model answers with real data   </a:t>
            </a:r>
            <a:r>
              <a:rPr sz="1150" b="0" i="0">
                <a:solidFill>
                  <a:srgbClr val="C9D6EE"/>
                </a:solidFill>
                <a:latin typeface="Calibri"/>
              </a:rPr>
              <a:t>“Down 3.1%. Your 18% position breaches the 15% concentration limit — consider trimming.”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48640" y="5669280"/>
            <a:ext cx="11094415" cy="566928"/>
          </a:xfrm>
          <a:prstGeom prst="roundRect">
            <a:avLst>
              <a:gd name="adj" fmla="val 14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86384" y="5669280"/>
            <a:ext cx="10637215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8F7113"/>
                </a:solidFill>
                <a:latin typeface="Calibri"/>
              </a:rPr>
              <a:t>The model never touches the market.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It requests; your code executes under your permissions. This boundary is where all enterprise-AI governance lives.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23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D · AGENTS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Agent types — the classic ladder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481328"/>
            <a:ext cx="4846320" cy="804672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68096" y="1545336"/>
            <a:ext cx="4480560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1 · Simple reflex   </a:t>
            </a:r>
          </a:p>
          <a:p>
            <a:pPr algn="l">
              <a:lnSpc>
                <a:spcPct val="105000"/>
              </a:lnSpc>
            </a:pPr>
            <a:r>
              <a:rPr sz="950" b="0" i="0">
                <a:solidFill>
                  <a:srgbClr val="5D6B7E"/>
                </a:solidFill>
                <a:latin typeface="Calibri"/>
              </a:rPr>
              <a:t>IF condition THEN act. No memory of the world.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9440" y="1627632"/>
            <a:ext cx="4663440" cy="6035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050" b="0" i="1">
                <a:solidFill>
                  <a:srgbClr val="5D6B7E"/>
                </a:solidFill>
                <a:latin typeface="Calibri"/>
              </a:rPr>
              <a:t>Price alert: “if NIFTY drops 2%, SMS me.”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68680" y="2368296"/>
            <a:ext cx="4846320" cy="804672"/>
          </a:xfrm>
          <a:prstGeom prst="roundRect">
            <a:avLst>
              <a:gd name="adj" fmla="val 10000"/>
            </a:avLst>
          </a:prstGeom>
          <a:solidFill>
            <a:srgbClr val="D5E1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088136" y="2432303"/>
            <a:ext cx="4480560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2 · Model-based   </a:t>
            </a:r>
          </a:p>
          <a:p>
            <a:pPr algn="l">
              <a:lnSpc>
                <a:spcPct val="105000"/>
              </a:lnSpc>
            </a:pPr>
            <a:r>
              <a:rPr sz="950" b="0" i="0">
                <a:solidFill>
                  <a:srgbClr val="5D6B7E"/>
                </a:solidFill>
                <a:latin typeface="Calibri"/>
              </a:rPr>
              <a:t>Keeps an internal picture of the world's state.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9440" y="2514600"/>
            <a:ext cx="4663440" cy="6035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050" b="0" i="1">
                <a:solidFill>
                  <a:srgbClr val="5D6B7E"/>
                </a:solidFill>
                <a:latin typeface="Calibri"/>
              </a:rPr>
              <a:t>Portfolio tracker that knows holdings &amp; cash in real time.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88719" y="3255263"/>
            <a:ext cx="4846320" cy="804672"/>
          </a:xfrm>
          <a:prstGeom prst="roundRect">
            <a:avLst>
              <a:gd name="adj" fmla="val 10000"/>
            </a:avLst>
          </a:prstGeom>
          <a:solidFill>
            <a:srgbClr val="BFD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408175" y="3319271"/>
            <a:ext cx="4480560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3 · Goal-based   </a:t>
            </a:r>
          </a:p>
          <a:p>
            <a:pPr algn="l">
              <a:lnSpc>
                <a:spcPct val="105000"/>
              </a:lnSpc>
            </a:pPr>
            <a:r>
              <a:rPr sz="950" b="0" i="0">
                <a:solidFill>
                  <a:srgbClr val="5D6B7E"/>
                </a:solidFill>
                <a:latin typeface="Calibri"/>
              </a:rPr>
              <a:t>Plans a sequence of actions to hit a target.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9440" y="3401568"/>
            <a:ext cx="4663440" cy="6035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050" b="0" i="1">
                <a:solidFill>
                  <a:srgbClr val="5D6B7E"/>
                </a:solidFill>
                <a:latin typeface="Calibri"/>
              </a:rPr>
              <a:t>Rebalancer: “get me to 60/40 with minimum trades.”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08760" y="4142231"/>
            <a:ext cx="4846320" cy="804672"/>
          </a:xfrm>
          <a:prstGeom prst="roundRect">
            <a:avLst>
              <a:gd name="adj" fmla="val 10000"/>
            </a:avLst>
          </a:prstGeom>
          <a:solidFill>
            <a:srgbClr val="A6BE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728216" y="4206240"/>
            <a:ext cx="4480560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4 · Utility-based   </a:t>
            </a:r>
          </a:p>
          <a:p>
            <a:pPr algn="l">
              <a:lnSpc>
                <a:spcPct val="105000"/>
              </a:lnSpc>
            </a:pPr>
            <a:r>
              <a:rPr sz="950" b="0" i="0">
                <a:solidFill>
                  <a:srgbClr val="5D6B7E"/>
                </a:solidFill>
                <a:latin typeface="Calibri"/>
              </a:rPr>
              <a:t>Weighs trade-offs; maximises a score, not just a goal.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9440" y="4288536"/>
            <a:ext cx="4663440" cy="6035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050" b="0" i="1">
                <a:solidFill>
                  <a:srgbClr val="5D6B7E"/>
                </a:solidFill>
                <a:latin typeface="Calibri"/>
              </a:rPr>
              <a:t>Execution agent balancing speed vs market impact vs cost.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28800" y="5029199"/>
            <a:ext cx="4846320" cy="804672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2048256" y="5093207"/>
            <a:ext cx="4480560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Calibri"/>
              </a:rPr>
              <a:t>5 · Learning   </a:t>
            </a:r>
          </a:p>
          <a:p>
            <a:pPr algn="l">
              <a:lnSpc>
                <a:spcPct val="105000"/>
              </a:lnSpc>
            </a:pPr>
            <a:r>
              <a:rPr sz="950" b="0" i="0">
                <a:solidFill>
                  <a:srgbClr val="C9D6EE"/>
                </a:solidFill>
                <a:latin typeface="Calibri"/>
              </a:rPr>
              <a:t>Improves its own policy from feedback over time.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9440" y="5175503"/>
            <a:ext cx="4663440" cy="6035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sz="1050" b="0" i="1">
                <a:solidFill>
                  <a:srgbClr val="5D6B7E"/>
                </a:solidFill>
                <a:latin typeface="Calibri"/>
              </a:rPr>
              <a:t>RL market-maker adjusting quotes from filled-order outcomes.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49440" y="1261872"/>
            <a:ext cx="4663440" cy="2377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1" i="0" spc="200">
                <a:solidFill>
                  <a:srgbClr val="5D6B7E"/>
                </a:solidFill>
                <a:latin typeface="Calibri"/>
              </a:rPr>
              <a:t>FINANCE EXAMPLE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48640" y="5897880"/>
            <a:ext cx="11094415" cy="475488"/>
          </a:xfrm>
          <a:prstGeom prst="roundRect">
            <a:avLst>
              <a:gd name="adj" fmla="val 14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86384" y="5897880"/>
            <a:ext cx="10637215" cy="4754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Climbing the ladder = more autonomy.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LLM agents typically operate at goal/utility level — and add language as their interface.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24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D · AGENTS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Agentic AI — the ReAct loop and the autonomy dial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426464"/>
            <a:ext cx="539496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00" b="1" i="0" spc="160">
                <a:solidFill>
                  <a:srgbClr val="5D6B7E"/>
                </a:solidFill>
                <a:latin typeface="Calibri"/>
              </a:rPr>
              <a:t>THE ReAct LOOP — REASON, ACT, OBSERVE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" y="1783080"/>
            <a:ext cx="1691640" cy="914400"/>
          </a:xfrm>
          <a:prstGeom prst="roundRect">
            <a:avLst>
              <a:gd name="adj" fmla="val 10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21792" y="1783080"/>
            <a:ext cx="1545336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REASON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C9D6EE"/>
                </a:solidFill>
                <a:latin typeface="Calibri"/>
              </a:rPr>
              <a:t>“I need FY25 debt figures first”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331720" y="2121408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2761488" y="1783080"/>
            <a:ext cx="1691640" cy="91440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834640" y="1783080"/>
            <a:ext cx="1545336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ACT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C9D6EE"/>
                </a:solidFill>
                <a:latin typeface="Calibri"/>
              </a:rPr>
              <a:t>call tool: fetch balance sheet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44568" y="2121408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4974336" y="1783080"/>
            <a:ext cx="1691640" cy="914400"/>
          </a:xfrm>
          <a:prstGeom prst="roundRect">
            <a:avLst>
              <a:gd name="adj" fmla="val 10000"/>
            </a:avLst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047488" y="1783080"/>
            <a:ext cx="1545336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OBSERVE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C9D6EE"/>
                </a:solidFill>
                <a:latin typeface="Calibri"/>
              </a:rPr>
              <a:t>“debt ₹1.2 lakh cr — now check maturity”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69864" y="2697480"/>
            <a:ext cx="45720" cy="45720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1371600" y="3108960"/>
            <a:ext cx="4443984" cy="4572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Up Arrow 15"/>
          <p:cNvSpPr/>
          <p:nvPr/>
        </p:nvSpPr>
        <p:spPr>
          <a:xfrm>
            <a:off x="1271016" y="2788920"/>
            <a:ext cx="237744" cy="365760"/>
          </a:xfrm>
          <a:prstGeom prst="up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737360" y="3255264"/>
            <a:ext cx="438912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00" b="0" i="1">
                <a:solidFill>
                  <a:srgbClr val="8F7113"/>
                </a:solidFill>
                <a:latin typeface="Calibri"/>
              </a:rPr>
              <a:t>repeat until the goal is done — then stop and report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640" y="3931920"/>
            <a:ext cx="6126480" cy="210312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86384" y="4096512"/>
            <a:ext cx="576072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What makes AI “agentic”</a:t>
            </a:r>
          </a:p>
          <a:p>
            <a:pPr algn="l">
              <a:spcBef>
                <a:spcPts val="700"/>
              </a:spcBef>
            </a:pPr>
            <a:r>
              <a:rPr sz="10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50" b="0" i="0">
                <a:solidFill>
                  <a:srgbClr val="1B2A41"/>
                </a:solidFill>
                <a:latin typeface="Calibri"/>
              </a:rPr>
              <a:t>Autonomy — takes multiple steps without being re-prompted each time</a:t>
            </a:r>
          </a:p>
          <a:p>
            <a:pPr algn="l">
              <a:spcBef>
                <a:spcPts val="400"/>
              </a:spcBef>
            </a:pPr>
            <a:r>
              <a:rPr sz="10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50" b="0" i="0">
                <a:solidFill>
                  <a:srgbClr val="1B2A41"/>
                </a:solidFill>
                <a:latin typeface="Calibri"/>
              </a:rPr>
              <a:t>Decomposition — breaks “review the portfolio” into sub-tasks itself</a:t>
            </a:r>
          </a:p>
          <a:p>
            <a:pPr algn="l">
              <a:spcBef>
                <a:spcPts val="400"/>
              </a:spcBef>
            </a:pPr>
            <a:r>
              <a:rPr sz="10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50" b="0" i="0">
                <a:solidFill>
                  <a:srgbClr val="1B2A41"/>
                </a:solidFill>
                <a:latin typeface="Calibri"/>
              </a:rPr>
              <a:t>Reflection — checks its own output and retries when it finds errors</a:t>
            </a:r>
          </a:p>
          <a:p>
            <a:pPr algn="l">
              <a:spcBef>
                <a:spcPts val="400"/>
              </a:spcBef>
            </a:pPr>
            <a:r>
              <a:rPr sz="10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50" b="0" i="0">
                <a:solidFill>
                  <a:srgbClr val="1B2A41"/>
                </a:solidFill>
                <a:latin typeface="Calibri"/>
              </a:rPr>
              <a:t>Persistence — carries state and memory across the whole task</a:t>
            </a:r>
          </a:p>
          <a:p>
            <a:pPr algn="l">
              <a:spcBef>
                <a:spcPts val="400"/>
              </a:spcBef>
            </a:pPr>
            <a:r>
              <a:rPr sz="10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50" b="0" i="0">
                <a:solidFill>
                  <a:srgbClr val="1B2A41"/>
                </a:solidFill>
                <a:latin typeface="Calibri"/>
              </a:rPr>
              <a:t>Bounded — permissions and human sign-off still apply at the edges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40880" y="1426464"/>
            <a:ext cx="457200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00" b="1" i="0" spc="200">
                <a:solidFill>
                  <a:srgbClr val="5D6B7E"/>
                </a:solidFill>
                <a:latin typeface="Calibri"/>
              </a:rPr>
              <a:t>THE AUTONOMY DIAL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40880" y="1783080"/>
            <a:ext cx="4572000" cy="932688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278624" y="1874519"/>
            <a:ext cx="420624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Chatbot  </a:t>
            </a:r>
            <a:r>
              <a:rPr sz="1000" b="0" i="0">
                <a:solidFill>
                  <a:srgbClr val="5D6B7E"/>
                </a:solidFill>
                <a:latin typeface="Calibri"/>
              </a:rPr>
              <a:t>— answers questions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040880" y="2862072"/>
            <a:ext cx="4572000" cy="932688"/>
          </a:xfrm>
          <a:prstGeom prst="roundRect">
            <a:avLst>
              <a:gd name="adj" fmla="val 10000"/>
            </a:avLst>
          </a:prstGeom>
          <a:solidFill>
            <a:srgbClr val="BFD2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7278624" y="2953512"/>
            <a:ext cx="420624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Copilot  </a:t>
            </a:r>
            <a:r>
              <a:rPr sz="1000" b="0" i="0">
                <a:solidFill>
                  <a:srgbClr val="5D6B7E"/>
                </a:solidFill>
                <a:latin typeface="Calibri"/>
              </a:rPr>
              <a:t>— drafts, you approve each step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40880" y="3941063"/>
            <a:ext cx="4572000" cy="932688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7278624" y="4032503"/>
            <a:ext cx="420624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Calibri"/>
              </a:rPr>
              <a:t>Agent  </a:t>
            </a:r>
            <a:r>
              <a:rPr sz="1000" b="0" i="0">
                <a:solidFill>
                  <a:srgbClr val="C9D6EE"/>
                </a:solidFill>
                <a:latin typeface="Calibri"/>
              </a:rPr>
              <a:t>— completes tasks, you review output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40880" y="5020055"/>
            <a:ext cx="4572000" cy="932688"/>
          </a:xfrm>
          <a:prstGeom prst="roundRect">
            <a:avLst>
              <a:gd name="adj" fmla="val 10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78624" y="5111495"/>
            <a:ext cx="420624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FFFFFF"/>
                </a:solidFill>
                <a:latin typeface="Calibri"/>
              </a:rPr>
              <a:t>Multi-agent  </a:t>
            </a:r>
            <a:r>
              <a:rPr sz="1000" b="0" i="0">
                <a:solidFill>
                  <a:srgbClr val="C9D6EE"/>
                </a:solidFill>
                <a:latin typeface="Calibri"/>
              </a:rPr>
              <a:t>— teams of agents run workflows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25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D · AGENTS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Loops — the engine, and the brakes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36192"/>
            <a:ext cx="5806440" cy="133502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536192"/>
            <a:ext cx="64008" cy="1335024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8096" y="1645919"/>
            <a:ext cx="5440680" cy="11704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Reflection loop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50" b="0" i="0">
                <a:solidFill>
                  <a:srgbClr val="1B2A41"/>
                </a:solidFill>
                <a:latin typeface="Calibri"/>
              </a:rPr>
              <a:t>Draft → critique own work → improve → repeat. The agent is its own first reviewer.</a:t>
            </a:r>
          </a:p>
          <a:p>
            <a:pPr algn="l">
              <a:lnSpc>
                <a:spcPct val="112000"/>
              </a:lnSpc>
              <a:spcBef>
                <a:spcPts val="400"/>
              </a:spcBef>
            </a:pPr>
            <a:r>
              <a:rPr sz="950" b="0" i="1">
                <a:solidFill>
                  <a:srgbClr val="5D6B7E"/>
                </a:solidFill>
                <a:latin typeface="Calibri"/>
              </a:rPr>
              <a:t>A memo agent re-reads its draft, catches an uncited number, fixes it before you ever see it.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" y="2999232"/>
            <a:ext cx="5806440" cy="133502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48640" y="2999232"/>
            <a:ext cx="64008" cy="133502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68096" y="3108960"/>
            <a:ext cx="5440680" cy="11704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Plan–execute–review loop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50" b="0" i="0">
                <a:solidFill>
                  <a:srgbClr val="1B2A41"/>
                </a:solidFill>
                <a:latin typeface="Calibri"/>
              </a:rPr>
              <a:t>Make a plan → run a step → check reality → re-plan if the world changed.</a:t>
            </a:r>
          </a:p>
          <a:p>
            <a:pPr algn="l">
              <a:lnSpc>
                <a:spcPct val="112000"/>
              </a:lnSpc>
              <a:spcBef>
                <a:spcPts val="400"/>
              </a:spcBef>
            </a:pPr>
            <a:r>
              <a:rPr sz="950" b="0" i="1">
                <a:solidFill>
                  <a:srgbClr val="5D6B7E"/>
                </a:solidFill>
                <a:latin typeface="Calibri"/>
              </a:rPr>
              <a:t>Mid-task, the data vendor is down — the agent switches to the backup source and continues.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" y="4462272"/>
            <a:ext cx="5806440" cy="133502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548640" y="4462272"/>
            <a:ext cx="64008" cy="1335024"/>
          </a:xfrm>
          <a:prstGeom prst="rect">
            <a:avLst/>
          </a:prstGeom>
          <a:solidFill>
            <a:srgbClr val="2F7D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68096" y="4572000"/>
            <a:ext cx="5440680" cy="11704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Human-in-the-loop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50" b="0" i="0">
                <a:solidFill>
                  <a:srgbClr val="1B2A41"/>
                </a:solidFill>
                <a:latin typeface="Calibri"/>
              </a:rPr>
              <a:t>The loop pauses at defined checkpoints and waits for a person to approve.</a:t>
            </a:r>
          </a:p>
          <a:p>
            <a:pPr algn="l">
              <a:lnSpc>
                <a:spcPct val="112000"/>
              </a:lnSpc>
              <a:spcBef>
                <a:spcPts val="400"/>
              </a:spcBef>
            </a:pPr>
            <a:r>
              <a:rPr sz="950" b="0" i="1">
                <a:solidFill>
                  <a:srgbClr val="5D6B7E"/>
                </a:solidFill>
                <a:latin typeface="Calibri"/>
              </a:rPr>
              <a:t>The rebalancing agent computes trades, then stops: nothing executes until the PM clicks approve.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29400" y="1536192"/>
            <a:ext cx="4983480" cy="2743200"/>
          </a:xfrm>
          <a:prstGeom prst="roundRect">
            <a:avLst>
              <a:gd name="adj" fmla="val 6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885432" y="1719072"/>
            <a:ext cx="4526280" cy="24688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1" i="0" spc="140">
                <a:solidFill>
                  <a:srgbClr val="C9A227"/>
                </a:solidFill>
                <a:latin typeface="Calibri"/>
              </a:rPr>
              <a:t>THE BRAKES — EVERY LOOP NEEDS A STOP RULE</a:t>
            </a:r>
          </a:p>
          <a:p>
            <a:pPr algn="l">
              <a:spcBef>
                <a:spcPts val="1000"/>
              </a:spcBef>
            </a:pPr>
            <a:r>
              <a:rPr sz="110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00" b="0" i="0">
                <a:solidFill>
                  <a:srgbClr val="FFFFFF"/>
                </a:solidFill>
                <a:latin typeface="Calibri"/>
              </a:rPr>
              <a:t>Max iterations — “try at most 5 times”</a:t>
            </a:r>
          </a:p>
          <a:p>
            <a:pPr algn="l">
              <a:spcBef>
                <a:spcPts val="500"/>
              </a:spcBef>
            </a:pPr>
            <a:r>
              <a:rPr sz="110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00" b="0" i="0">
                <a:solidFill>
                  <a:srgbClr val="FFFFFF"/>
                </a:solidFill>
                <a:latin typeface="Calibri"/>
              </a:rPr>
              <a:t>Budget cap — stop at a token / cost / time limit</a:t>
            </a:r>
          </a:p>
          <a:p>
            <a:pPr algn="l">
              <a:spcBef>
                <a:spcPts val="500"/>
              </a:spcBef>
            </a:pPr>
            <a:r>
              <a:rPr sz="110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00" b="0" i="0">
                <a:solidFill>
                  <a:srgbClr val="FFFFFF"/>
                </a:solidFill>
                <a:latin typeface="Calibri"/>
              </a:rPr>
              <a:t>Confidence gate — unsure? stop and ask, don't guess</a:t>
            </a:r>
          </a:p>
          <a:p>
            <a:pPr algn="l">
              <a:lnSpc>
                <a:spcPct val="115000"/>
              </a:lnSpc>
              <a:spcBef>
                <a:spcPts val="500"/>
              </a:spcBef>
            </a:pPr>
            <a:r>
              <a:rPr sz="110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00" b="0" i="0">
                <a:solidFill>
                  <a:srgbClr val="FFFFFF"/>
                </a:solidFill>
                <a:latin typeface="Calibri"/>
              </a:rPr>
              <a:t>Escalation — hand unresolved cases to a human, with a summary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29400" y="4434840"/>
            <a:ext cx="4983480" cy="1600200"/>
          </a:xfrm>
          <a:prstGeom prst="roundRect">
            <a:avLst>
              <a:gd name="adj" fmla="val 6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885432" y="4434840"/>
            <a:ext cx="4526280" cy="1600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8F7113"/>
                </a:solidFill>
                <a:latin typeface="Georgia"/>
              </a:rPr>
              <a:t>Desk example</a:t>
            </a:r>
          </a:p>
          <a:p>
            <a:pPr algn="l">
              <a:lnSpc>
                <a:spcPct val="125000"/>
              </a:lnSpc>
              <a:spcBef>
                <a:spcPts val="500"/>
              </a:spcBef>
            </a:pPr>
            <a:r>
              <a:rPr sz="1050" b="0" i="0">
                <a:solidFill>
                  <a:srgbClr val="1B2A41"/>
                </a:solidFill>
                <a:latin typeface="Calibri"/>
              </a:rPr>
              <a:t>A reconciliation agent retries unmatched trades up to 5 times with different matching rules — then escalates the stubborn breaks to ops with a note on what it tried. It never loops forever.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8640" y="5897880"/>
            <a:ext cx="11094415" cy="475488"/>
          </a:xfrm>
          <a:prstGeom prst="roundRect">
            <a:avLst>
              <a:gd name="adj" fmla="val 14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86384" y="5897880"/>
            <a:ext cx="10637215" cy="4754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An unbounded loop is an unbounded bill.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In finance, the stop rules are as important as the loop itself.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art with text and images&#10;&#10;AI-generated content may be incorrect.">
            <a:extLst>
              <a:ext uri="{FF2B5EF4-FFF2-40B4-BE49-F238E27FC236}">
                <a16:creationId xmlns:a16="http://schemas.microsoft.com/office/drawing/2014/main" id="{BE325343-04CC-8DFB-D3E8-2FF6893C1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9" y="0"/>
            <a:ext cx="11992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8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D · AGENTS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Multi-agent systems — a deal team of AIs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426464"/>
            <a:ext cx="548640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00" b="1" i="0" spc="160">
                <a:solidFill>
                  <a:srgbClr val="5D6B7E"/>
                </a:solidFill>
                <a:latin typeface="Calibri"/>
              </a:rPr>
              <a:t>PATTERN · PLANNER — EXECUTOR — CRITIC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" y="1783080"/>
            <a:ext cx="2286000" cy="1051560"/>
          </a:xfrm>
          <a:prstGeom prst="roundRect">
            <a:avLst>
              <a:gd name="adj" fmla="val 10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21792" y="1783080"/>
            <a:ext cx="2139696" cy="10515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PLANNER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C9D6EE"/>
                </a:solidFill>
                <a:latin typeface="Calibri"/>
              </a:rPr>
              <a:t>splits “value this target” into steps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944368" y="2194560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3429000" y="1783080"/>
            <a:ext cx="2286000" cy="105156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502152" y="1783080"/>
            <a:ext cx="2139696" cy="10515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EXECUTOR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C9D6EE"/>
                </a:solidFill>
                <a:latin typeface="Calibri"/>
              </a:rPr>
              <a:t>runs each step with tools: data, DCF, comps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824727" y="2194560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6309359" y="1783080"/>
            <a:ext cx="2286000" cy="1051560"/>
          </a:xfrm>
          <a:prstGeom prst="roundRect">
            <a:avLst>
              <a:gd name="adj" fmla="val 10000"/>
            </a:avLst>
          </a:prstGeom>
          <a:solidFill>
            <a:srgbClr val="8F7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382512" y="1783080"/>
            <a:ext cx="2139696" cy="10515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CRITIC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F5ECD3"/>
                </a:solidFill>
                <a:latin typeface="Calibri"/>
              </a:rPr>
              <a:t>audits output: “re-check WACC — beta looks stale”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24927" y="2834640"/>
            <a:ext cx="45720" cy="38404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1664207" y="3172968"/>
            <a:ext cx="5806440" cy="4572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Up Arrow 15"/>
          <p:cNvSpPr/>
          <p:nvPr/>
        </p:nvSpPr>
        <p:spPr>
          <a:xfrm>
            <a:off x="1572768" y="2907792"/>
            <a:ext cx="237744" cy="310896"/>
          </a:xfrm>
          <a:prstGeom prst="up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3200400" y="3310128"/>
            <a:ext cx="457200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950" b="0" i="1">
                <a:solidFill>
                  <a:srgbClr val="8F7113"/>
                </a:solidFill>
                <a:latin typeface="Calibri"/>
              </a:rPr>
              <a:t>critic sends work back until it passes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915400" y="1783080"/>
            <a:ext cx="2743200" cy="1737360"/>
          </a:xfrm>
          <a:prstGeom prst="roundRect">
            <a:avLst>
              <a:gd name="adj" fmla="val 8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9125712" y="1920240"/>
            <a:ext cx="2377440" cy="1554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Georgia"/>
              </a:rPr>
              <a:t>Why split roles?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Same reason banks do: focus, checks and balances, auditability.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3950208"/>
            <a:ext cx="731520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00" b="1" i="0" spc="160">
                <a:solidFill>
                  <a:srgbClr val="5D6B7E"/>
                </a:solidFill>
                <a:latin typeface="Calibri"/>
              </a:rPr>
              <a:t>PATTERN · SPECIALIST TEAM — IC MEMO IN AN AFTERNOON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4279392"/>
            <a:ext cx="2112264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548640" y="4279392"/>
            <a:ext cx="2112264" cy="6400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694944" y="4434840"/>
            <a:ext cx="1828800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>
                <a:solidFill>
                  <a:srgbClr val="0F2145"/>
                </a:solidFill>
                <a:latin typeface="Calibri"/>
              </a:rPr>
              <a:t>Research agent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900" b="0" i="0">
                <a:solidFill>
                  <a:srgbClr val="5D6B7E"/>
                </a:solidFill>
                <a:latin typeface="Calibri"/>
              </a:rPr>
              <a:t>screens filings, news, transcripts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88920" y="4279392"/>
            <a:ext cx="2112264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2788920" y="4279392"/>
            <a:ext cx="2112264" cy="6400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2935224" y="4434840"/>
            <a:ext cx="1828800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>
                <a:solidFill>
                  <a:srgbClr val="0F2145"/>
                </a:solidFill>
                <a:latin typeface="Calibri"/>
              </a:rPr>
              <a:t>Valuation agent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900" b="0" i="0">
                <a:solidFill>
                  <a:srgbClr val="5D6B7E"/>
                </a:solidFill>
                <a:latin typeface="Calibri"/>
              </a:rPr>
              <a:t>builds DCF and comps tables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4279392"/>
            <a:ext cx="2112264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5029200" y="4279392"/>
            <a:ext cx="2112264" cy="6400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5175504" y="4434840"/>
            <a:ext cx="1828800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>
                <a:solidFill>
                  <a:srgbClr val="0F2145"/>
                </a:solidFill>
                <a:latin typeface="Calibri"/>
              </a:rPr>
              <a:t>Risk agent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900" b="0" i="0">
                <a:solidFill>
                  <a:srgbClr val="5D6B7E"/>
                </a:solidFill>
                <a:latin typeface="Calibri"/>
              </a:rPr>
              <a:t>stress-tests, checks limits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269480" y="4279392"/>
            <a:ext cx="2112264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ectangle 30"/>
          <p:cNvSpPr/>
          <p:nvPr/>
        </p:nvSpPr>
        <p:spPr>
          <a:xfrm>
            <a:off x="7269480" y="4279392"/>
            <a:ext cx="2112264" cy="6400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7415783" y="4434840"/>
            <a:ext cx="1828800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>
                <a:solidFill>
                  <a:srgbClr val="0F2145"/>
                </a:solidFill>
                <a:latin typeface="Calibri"/>
              </a:rPr>
              <a:t>Compliance agent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900" b="0" i="0">
                <a:solidFill>
                  <a:srgbClr val="5D6B7E"/>
                </a:solidFill>
                <a:latin typeface="Calibri"/>
              </a:rPr>
              <a:t>flags restricted names, MNPI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509760" y="4279392"/>
            <a:ext cx="2112264" cy="1234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ectangle 33"/>
          <p:cNvSpPr/>
          <p:nvPr/>
        </p:nvSpPr>
        <p:spPr>
          <a:xfrm>
            <a:off x="9509760" y="4279392"/>
            <a:ext cx="2112264" cy="6400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9656064" y="4434840"/>
            <a:ext cx="1828800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>
                <a:solidFill>
                  <a:srgbClr val="0F2145"/>
                </a:solidFill>
                <a:latin typeface="Calibri"/>
              </a:rPr>
              <a:t>Writer agent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900" b="0" i="0">
                <a:solidFill>
                  <a:srgbClr val="5D6B7E"/>
                </a:solidFill>
                <a:latin typeface="Calibri"/>
              </a:rPr>
              <a:t>assembles the IC memo, cited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48640" y="5806440"/>
            <a:ext cx="11094415" cy="502920"/>
          </a:xfrm>
          <a:prstGeom prst="roundRect">
            <a:avLst>
              <a:gd name="adj" fmla="val 14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786384" y="5806440"/>
            <a:ext cx="10637215" cy="5029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00" b="1" i="0">
                <a:solidFill>
                  <a:srgbClr val="8F7113"/>
                </a:solidFill>
                <a:latin typeface="Calibri"/>
              </a:rPr>
              <a:t>Agentic design patterns to remember: </a:t>
            </a:r>
            <a:r>
              <a:rPr sz="1100" b="0" i="0">
                <a:solidFill>
                  <a:srgbClr val="1B2A41"/>
                </a:solidFill>
                <a:latin typeface="Calibri"/>
              </a:rPr>
              <a:t>reflection · tool use · planning · multi-agent collaboration.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27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D · AGENTS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Skills — handing the agent your desk manual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426464"/>
            <a:ext cx="11094415" cy="777240"/>
          </a:xfrm>
          <a:prstGeom prst="roundRect">
            <a:avLst>
              <a:gd name="adj" fmla="val 9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04672" y="1426464"/>
            <a:ext cx="10582351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sz="1250" b="1" i="0">
                <a:solidFill>
                  <a:srgbClr val="8F7113"/>
                </a:solidFill>
                <a:latin typeface="Calibri"/>
              </a:rPr>
              <a:t>A skill = a packaged playbook </a:t>
            </a:r>
            <a:r>
              <a:rPr sz="1250" b="0" i="0">
                <a:solidFill>
                  <a:srgbClr val="1B2A41"/>
                </a:solidFill>
                <a:latin typeface="Calibri"/>
              </a:rPr>
              <a:t>— instructions, house templates, worked examples and quality checks — that the agent loads only when a task calls for it.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2395728"/>
            <a:ext cx="5486400" cy="1188720"/>
          </a:xfrm>
          <a:prstGeom prst="roundRect">
            <a:avLst>
              <a:gd name="adj" fmla="val 8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86384" y="2395728"/>
            <a:ext cx="5029200" cy="11887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0F2145"/>
                </a:solidFill>
                <a:latin typeface="Calibri"/>
              </a:rPr>
              <a:t>Tools = what it CAN do.  </a:t>
            </a:r>
            <a:r>
              <a:rPr sz="1100" b="0" i="0">
                <a:solidFill>
                  <a:srgbClr val="5D6B7E"/>
                </a:solidFill>
                <a:latin typeface="Calibri"/>
              </a:rPr>
              <a:t>Fetch a price, run Python, query a database.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99632" y="2395728"/>
            <a:ext cx="5440680" cy="1188720"/>
          </a:xfrm>
          <a:prstGeom prst="roundRect">
            <a:avLst>
              <a:gd name="adj" fmla="val 8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437376" y="2395728"/>
            <a:ext cx="4983480" cy="11887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0F2145"/>
                </a:solidFill>
                <a:latin typeface="Calibri"/>
              </a:rPr>
              <a:t>Skills = HOW your firm does it.  </a:t>
            </a:r>
            <a:r>
              <a:rPr sz="1100" b="0" i="0">
                <a:solidFill>
                  <a:srgbClr val="5D6B7E"/>
                </a:solidFill>
                <a:latin typeface="Calibri"/>
              </a:rPr>
              <a:t>The house way to write a credit note, section by section.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" y="3767328"/>
            <a:ext cx="3611880" cy="15727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548640" y="3767328"/>
            <a:ext cx="3611880" cy="731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68096" y="3968496"/>
            <a:ext cx="3200400" cy="13258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IC-memo skill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House format, section order, the tone the committee expects, two gold-standard past memos as examples.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15968" y="3767328"/>
            <a:ext cx="3611880" cy="15727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4315968" y="3767328"/>
            <a:ext cx="3611880" cy="731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535424" y="3968496"/>
            <a:ext cx="3200400" cy="13258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Basel-disclosure skill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Reg templates, required tables, standard citations, a checklist the output must pass.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83296" y="3767328"/>
            <a:ext cx="3611880" cy="15727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8083296" y="3767328"/>
            <a:ext cx="3611880" cy="731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302752" y="3968496"/>
            <a:ext cx="3200400" cy="13258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Client-review skill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IPS structure, compliance-approved phrases, the firm's rules on performance claims.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640" y="5577840"/>
            <a:ext cx="11094415" cy="685800"/>
          </a:xfrm>
          <a:prstGeom prst="roundRect">
            <a:avLst>
              <a:gd name="adj" fmla="val 10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04672" y="5577840"/>
            <a:ext cx="10582351" cy="6858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C9A227"/>
                </a:solidFill>
                <a:latin typeface="Calibri"/>
              </a:rPr>
              <a:t>Think onboarding: </a:t>
            </a:r>
            <a:r>
              <a:rPr sz="1200" b="0" i="0">
                <a:solidFill>
                  <a:srgbClr val="FFFFFF"/>
                </a:solidFill>
                <a:latin typeface="Calibri"/>
              </a:rPr>
              <a:t>tools give the new analyst a Bloomberg login; skills hand them the desk manual. Same agent + better skills = your firm's judgement at scale.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28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E ·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LangChain — the Lego kit for LLM apps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371600"/>
            <a:ext cx="11094415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 i="0">
                <a:solidFill>
                  <a:srgbClr val="1B2A41"/>
                </a:solidFill>
                <a:latin typeface="Calibri"/>
              </a:rPr>
              <a:t>An open-source framework of pre-built blocks, so developers don't rebuild prompts, retrieval, memory and tool-wiring from scratch every time.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920240"/>
            <a:ext cx="361188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548640" y="1920240"/>
            <a:ext cx="64008" cy="91440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49808" y="2029968"/>
            <a:ext cx="32918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Models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plug in GPT, Claude, Gemini interchangeably</a:t>
            </a:r>
          </a:p>
        </p:txBody>
      </p:sp>
      <p:sp>
        <p:nvSpPr>
          <p:cNvPr id="9" name="Rectangle 8"/>
          <p:cNvSpPr/>
          <p:nvPr/>
        </p:nvSpPr>
        <p:spPr>
          <a:xfrm>
            <a:off x="4315968" y="1920240"/>
            <a:ext cx="361188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315968" y="1920240"/>
            <a:ext cx="64008" cy="91440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517136" y="2029968"/>
            <a:ext cx="32918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Prompts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reusable templates with variables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83296" y="1920240"/>
            <a:ext cx="361188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8083296" y="1920240"/>
            <a:ext cx="64008" cy="91440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284464" y="2029968"/>
            <a:ext cx="32918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Retrievers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the RAG machinery, ready-made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2962656"/>
            <a:ext cx="361188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548640" y="2962656"/>
            <a:ext cx="64008" cy="91440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49808" y="3072384"/>
            <a:ext cx="32918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Tools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search, code, APIs, databases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15968" y="2962656"/>
            <a:ext cx="361188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4315968" y="2962656"/>
            <a:ext cx="64008" cy="91440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4517136" y="3072384"/>
            <a:ext cx="32918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Memory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conversation &amp; entity memory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83296" y="2962656"/>
            <a:ext cx="361188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8083296" y="2962656"/>
            <a:ext cx="64008" cy="91440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8284464" y="3072384"/>
            <a:ext cx="329184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Chains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glue steps into a pipeline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" y="4206240"/>
            <a:ext cx="731520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00" b="1" i="0" spc="160">
                <a:solidFill>
                  <a:srgbClr val="5D6B7E"/>
                </a:solidFill>
                <a:latin typeface="Calibri"/>
              </a:rPr>
              <a:t>A MINIMAL CHAIN — EARNINGS SUMMARISER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8640" y="4526280"/>
            <a:ext cx="2286000" cy="868680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21792" y="4526280"/>
            <a:ext cx="2139696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0F2145"/>
                </a:solidFill>
                <a:latin typeface="Calibri"/>
              </a:rPr>
              <a:t>Load transcript</a:t>
            </a:r>
          </a:p>
          <a:p>
            <a:pPr algn="ctr">
              <a:spcBef>
                <a:spcPts val="2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concall PDF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2944368" y="4837176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27"/>
          <p:cNvSpPr/>
          <p:nvPr/>
        </p:nvSpPr>
        <p:spPr>
          <a:xfrm>
            <a:off x="3401568" y="4526280"/>
            <a:ext cx="2286000" cy="868680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3474720" y="4526280"/>
            <a:ext cx="2139696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0F2145"/>
                </a:solidFill>
                <a:latin typeface="Calibri"/>
              </a:rPr>
              <a:t>Prompt template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5D6B7E"/>
                </a:solidFill>
                <a:latin typeface="Calibri"/>
              </a:rPr>
              <a:t>“summarise guidance changes…”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5797296" y="4837176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Rounded Rectangle 30"/>
          <p:cNvSpPr/>
          <p:nvPr/>
        </p:nvSpPr>
        <p:spPr>
          <a:xfrm>
            <a:off x="6254496" y="4526280"/>
            <a:ext cx="2011680" cy="86868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6327648" y="4526280"/>
            <a:ext cx="1865376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LLM</a:t>
            </a:r>
          </a:p>
          <a:p>
            <a:pPr algn="ctr">
              <a:spcBef>
                <a:spcPts val="200"/>
              </a:spcBef>
            </a:pPr>
            <a:r>
              <a:rPr sz="950" b="0" i="0">
                <a:solidFill>
                  <a:srgbClr val="C9D6EE"/>
                </a:solidFill>
                <a:latin typeface="Calibri"/>
              </a:rPr>
              <a:t>Claude / GPT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8375904" y="4837176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33"/>
          <p:cNvSpPr/>
          <p:nvPr/>
        </p:nvSpPr>
        <p:spPr>
          <a:xfrm>
            <a:off x="8833104" y="4526280"/>
            <a:ext cx="2788920" cy="868680"/>
          </a:xfrm>
          <a:prstGeom prst="roundRect">
            <a:avLst>
              <a:gd name="adj" fmla="val 10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8906256" y="4526280"/>
            <a:ext cx="2642615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Parser → output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C9D6EE"/>
                </a:solidFill>
                <a:latin typeface="Calibri"/>
              </a:rPr>
              <a:t>clean table for your dashboard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48640" y="5742432"/>
            <a:ext cx="11094415" cy="502920"/>
          </a:xfrm>
          <a:prstGeom prst="roundRect">
            <a:avLst>
              <a:gd name="adj" fmla="val 14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786384" y="5742432"/>
            <a:ext cx="10637215" cy="5029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MBA takeaway: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chains are fixed pipelines — great when the steps are known in advance. When the AI must decide the path, you need a graph →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29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ED4EC76-CF94-9E1E-9CC7-D8AF522A8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78" y="0"/>
            <a:ext cx="8569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0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E ·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LangGraph — when workflows need loops and decisions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371600"/>
            <a:ext cx="11094415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0" i="0">
                <a:solidFill>
                  <a:srgbClr val="1B2A41"/>
                </a:solidFill>
                <a:latin typeface="Calibri"/>
              </a:rPr>
              <a:t>From the LangChain team: model your agent as a graph — boxes are steps, arrows are routes, and the system can branch, loop and pause for human approval.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" y="2148840"/>
            <a:ext cx="1828800" cy="822960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21792" y="2148840"/>
            <a:ext cx="1682496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150" b="1" i="0">
                <a:solidFill>
                  <a:srgbClr val="0F2145"/>
                </a:solidFill>
                <a:latin typeface="Calibri"/>
              </a:rPr>
              <a:t>Application in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468880" y="2441448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2880360" y="2148840"/>
            <a:ext cx="1828800" cy="82296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53512" y="2148840"/>
            <a:ext cx="1682496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150" b="1" i="0">
                <a:solidFill>
                  <a:srgbClr val="FFFFFF"/>
                </a:solidFill>
                <a:latin typeface="Calibri"/>
              </a:rPr>
              <a:t>Extract financials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800600" y="2441448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Diamond 11"/>
          <p:cNvSpPr/>
          <p:nvPr/>
        </p:nvSpPr>
        <p:spPr>
          <a:xfrm>
            <a:off x="5257800" y="1984248"/>
            <a:ext cx="1554480" cy="1188720"/>
          </a:xfrm>
          <a:prstGeom prst="diamond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303520" y="2258568"/>
            <a:ext cx="14630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b="1" i="0">
                <a:solidFill>
                  <a:srgbClr val="0F2145"/>
                </a:solidFill>
                <a:latin typeface="Calibri"/>
              </a:rPr>
              <a:t>Credit score ≥ cut-off?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903720" y="2441448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7333488" y="2148840"/>
            <a:ext cx="1965960" cy="82296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406640" y="2148840"/>
            <a:ext cx="1819656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Draft sanction letter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9390888" y="2441448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7"/>
          <p:cNvSpPr/>
          <p:nvPr/>
        </p:nvSpPr>
        <p:spPr>
          <a:xfrm>
            <a:off x="9802367" y="2148840"/>
            <a:ext cx="1920240" cy="822960"/>
          </a:xfrm>
          <a:prstGeom prst="roundRect">
            <a:avLst>
              <a:gd name="adj" fmla="val 10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9875519" y="2148840"/>
            <a:ext cx="1773936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Human approves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C9D6EE"/>
                </a:solidFill>
                <a:latin typeface="Calibri"/>
              </a:rPr>
              <a:t>pause for sign-off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03720" y="2167128"/>
            <a:ext cx="822960" cy="2377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50" b="1" i="0">
                <a:solidFill>
                  <a:srgbClr val="2F7D5B"/>
                </a:solidFill>
                <a:latin typeface="Calibri"/>
              </a:rPr>
              <a:t>yes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5943600" y="3209544"/>
            <a:ext cx="201168" cy="365760"/>
          </a:xfrm>
          <a:prstGeom prst="downArrow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217920" y="3246120"/>
            <a:ext cx="10972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50" b="1" i="0">
                <a:solidFill>
                  <a:srgbClr val="A63D40"/>
                </a:solidFill>
                <a:latin typeface="Calibri"/>
              </a:rPr>
              <a:t>no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029200" y="3666744"/>
            <a:ext cx="2011680" cy="777240"/>
          </a:xfrm>
          <a:prstGeom prst="roundRect">
            <a:avLst>
              <a:gd name="adj" fmla="val 10000"/>
            </a:avLst>
          </a:prstGeom>
          <a:solidFill>
            <a:srgbClr val="F6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5102352" y="3666744"/>
            <a:ext cx="1865376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050" b="1" i="0">
                <a:solidFill>
                  <a:srgbClr val="A63D40"/>
                </a:solidFill>
                <a:latin typeface="Calibri"/>
              </a:rPr>
              <a:t>Request documents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5D6B7E"/>
                </a:solidFill>
                <a:latin typeface="Calibri"/>
              </a:rPr>
              <a:t>then retry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76472" y="4005072"/>
            <a:ext cx="1252728" cy="45720"/>
          </a:xfrm>
          <a:prstGeom prst="rect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Up Arrow 25"/>
          <p:cNvSpPr/>
          <p:nvPr/>
        </p:nvSpPr>
        <p:spPr>
          <a:xfrm>
            <a:off x="3675887" y="3108960"/>
            <a:ext cx="237744" cy="941832"/>
          </a:xfrm>
          <a:prstGeom prst="upArrow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48640" y="4892040"/>
          <a:ext cx="11155680" cy="1499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1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904">
                <a:tc>
                  <a:txBody>
                    <a:bodyPr/>
                    <a:lstStyle/>
                    <a:p>
                      <a:pPr algn="l"/>
                      <a:endParaRPr/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FFFFFF"/>
                          </a:solidFill>
                          <a:latin typeface="Calibri"/>
                        </a:rPr>
                        <a:t>LangChain (chains)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FFFFFF"/>
                          </a:solidFill>
                          <a:latin typeface="Calibri"/>
                        </a:rPr>
                        <a:t>LangGraph (graphs)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Path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Fixed, linear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Branches, loops, retries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Human sign-off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Bolted on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Built-in pause points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Use when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Summarise → format → send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Credit approvals, research agents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30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E ·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Planning an agentic workflow — design before build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36192"/>
            <a:ext cx="5486400" cy="135331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Oval 5"/>
          <p:cNvSpPr/>
          <p:nvPr/>
        </p:nvSpPr>
        <p:spPr>
          <a:xfrm>
            <a:off x="731520" y="1700784"/>
            <a:ext cx="420624" cy="420624"/>
          </a:xfrm>
          <a:prstGeom prst="ellipse">
            <a:avLst/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31520" y="1700784"/>
            <a:ext cx="420624" cy="42062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6736" y="1664207"/>
            <a:ext cx="457200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Calibri"/>
              </a:rPr>
              <a:t>Map the human workflow first</a:t>
            </a:r>
          </a:p>
          <a:p>
            <a:pPr algn="l">
              <a:lnSpc>
                <a:spcPct val="118000"/>
              </a:lnSpc>
              <a:spcBef>
                <a:spcPts val="3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Shadow the desk: who does what today, where the hours actually go. Automate what you understand.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536192"/>
            <a:ext cx="5486400" cy="135331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Oval 9"/>
          <p:cNvSpPr/>
          <p:nvPr/>
        </p:nvSpPr>
        <p:spPr>
          <a:xfrm>
            <a:off x="6355080" y="1700784"/>
            <a:ext cx="420624" cy="420624"/>
          </a:xfrm>
          <a:prstGeom prst="ellipse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355080" y="1700784"/>
            <a:ext cx="420624" cy="42062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400" b="1" i="0">
                <a:solidFill>
                  <a:srgbClr val="0F2145"/>
                </a:solidFill>
                <a:latin typeface="Calibri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0296" y="1664207"/>
            <a:ext cx="457200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Calibri"/>
              </a:rPr>
              <a:t>Define done + the metric</a:t>
            </a:r>
          </a:p>
          <a:p>
            <a:pPr algn="l">
              <a:lnSpc>
                <a:spcPct val="118000"/>
              </a:lnSpc>
              <a:spcBef>
                <a:spcPts val="3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“Drafts the review in 10 min with ≥95% citation accuracy” — not “use AI for portfolios”.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2999232"/>
            <a:ext cx="5486400" cy="135331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Oval 13"/>
          <p:cNvSpPr/>
          <p:nvPr/>
        </p:nvSpPr>
        <p:spPr>
          <a:xfrm>
            <a:off x="731520" y="3163824"/>
            <a:ext cx="420624" cy="420624"/>
          </a:xfrm>
          <a:prstGeom prst="ellipse">
            <a:avLst/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31520" y="3163824"/>
            <a:ext cx="420624" cy="42062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6736" y="3127248"/>
            <a:ext cx="457200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Calibri"/>
              </a:rPr>
              <a:t>Choose the autonomy level</a:t>
            </a:r>
          </a:p>
          <a:p>
            <a:pPr algn="l">
              <a:lnSpc>
                <a:spcPct val="118000"/>
              </a:lnSpc>
              <a:spcBef>
                <a:spcPts val="3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Draft-only → approve-each-step → auto-run with review. Start low; earn autonomy with track record.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200" y="2999232"/>
            <a:ext cx="5486400" cy="135331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Oval 17"/>
          <p:cNvSpPr/>
          <p:nvPr/>
        </p:nvSpPr>
        <p:spPr>
          <a:xfrm>
            <a:off x="6355080" y="3163824"/>
            <a:ext cx="420624" cy="420624"/>
          </a:xfrm>
          <a:prstGeom prst="ellipse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355080" y="3163824"/>
            <a:ext cx="420624" cy="42062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400" b="1" i="0">
                <a:solidFill>
                  <a:srgbClr val="0F2145"/>
                </a:solidFill>
                <a:latin typeface="Calibri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40296" y="3127248"/>
            <a:ext cx="457200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Calibri"/>
              </a:rPr>
              <a:t>Give it tools &amp; data — least privilege</a:t>
            </a:r>
          </a:p>
          <a:p>
            <a:pPr algn="l">
              <a:lnSpc>
                <a:spcPct val="118000"/>
              </a:lnSpc>
              <a:spcBef>
                <a:spcPts val="3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Only the MCP connectors and documents this task needs. Nothing more.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4462272"/>
            <a:ext cx="5486400" cy="135331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Oval 21"/>
          <p:cNvSpPr/>
          <p:nvPr/>
        </p:nvSpPr>
        <p:spPr>
          <a:xfrm>
            <a:off x="731520" y="4626864"/>
            <a:ext cx="420624" cy="420624"/>
          </a:xfrm>
          <a:prstGeom prst="ellipse">
            <a:avLst/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31520" y="4626864"/>
            <a:ext cx="420624" cy="42062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6736" y="4590288"/>
            <a:ext cx="457200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Calibri"/>
              </a:rPr>
              <a:t>Add checkpoints &amp; stop rules</a:t>
            </a:r>
          </a:p>
          <a:p>
            <a:pPr algn="l">
              <a:lnSpc>
                <a:spcPct val="118000"/>
              </a:lnSpc>
              <a:spcBef>
                <a:spcPts val="3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Human sign-offs where money or clients are touched; eval gates; loop limits.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4462272"/>
            <a:ext cx="5486400" cy="135331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Oval 25"/>
          <p:cNvSpPr/>
          <p:nvPr/>
        </p:nvSpPr>
        <p:spPr>
          <a:xfrm>
            <a:off x="6355080" y="4626864"/>
            <a:ext cx="420624" cy="420624"/>
          </a:xfrm>
          <a:prstGeom prst="ellipse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355080" y="4626864"/>
            <a:ext cx="420624" cy="42062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400" b="1" i="0">
                <a:solidFill>
                  <a:srgbClr val="0F2145"/>
                </a:solidFill>
                <a:latin typeface="Calibri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40296" y="4590288"/>
            <a:ext cx="457200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Calibri"/>
              </a:rPr>
              <a:t>Pilot → measure → widen</a:t>
            </a:r>
          </a:p>
          <a:p>
            <a:pPr algn="l">
              <a:lnSpc>
                <a:spcPct val="118000"/>
              </a:lnSpc>
              <a:spcBef>
                <a:spcPts val="3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One desk, four weeks, side-by-side against the human baseline. Scale only what wins.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48640" y="5943600"/>
            <a:ext cx="11094415" cy="457200"/>
          </a:xfrm>
          <a:prstGeom prst="roundRect">
            <a:avLst>
              <a:gd name="adj" fmla="val 14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86384" y="5943600"/>
            <a:ext cx="10637215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8F7113"/>
                </a:solidFill>
                <a:latin typeface="Calibri"/>
              </a:rPr>
              <a:t>Golden rule: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the workflow is the product; the model is a component. Plan the workflow, then pick the AI.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31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E ·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Putting it together — enterprise AI architecture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572768"/>
            <a:ext cx="8503920" cy="786384"/>
          </a:xfrm>
          <a:prstGeom prst="roundRect">
            <a:avLst>
              <a:gd name="adj" fmla="val 7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22959" y="1664208"/>
            <a:ext cx="7955279" cy="62179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 spc="80">
                <a:solidFill>
                  <a:srgbClr val="FFFFFF"/>
                </a:solidFill>
                <a:latin typeface="Calibri"/>
              </a:rPr>
              <a:t>USERS &amp; WORKFLOW   </a:t>
            </a:r>
            <a:r>
              <a:rPr sz="1000" b="0" i="0">
                <a:solidFill>
                  <a:srgbClr val="C9D6EE"/>
                </a:solidFill>
                <a:latin typeface="Calibri"/>
              </a:rPr>
              <a:t>— analyst chat · dashboards · approval queues</a:t>
            </a:r>
          </a:p>
        </p:txBody>
      </p:sp>
      <p:sp>
        <p:nvSpPr>
          <p:cNvPr id="7" name="Up-Down Arrow 6"/>
          <p:cNvSpPr/>
          <p:nvPr/>
        </p:nvSpPr>
        <p:spPr>
          <a:xfrm>
            <a:off x="4663440" y="2368296"/>
            <a:ext cx="182880" cy="146304"/>
          </a:xfrm>
          <a:prstGeom prst="upDown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548640" y="2505456"/>
            <a:ext cx="8503920" cy="786384"/>
          </a:xfrm>
          <a:prstGeom prst="roundRect">
            <a:avLst>
              <a:gd name="adj" fmla="val 7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822959" y="2596896"/>
            <a:ext cx="7955279" cy="62179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 spc="80">
                <a:solidFill>
                  <a:srgbClr val="FFFFFF"/>
                </a:solidFill>
                <a:latin typeface="Calibri"/>
              </a:rPr>
              <a:t>AGENT / ORCHESTRATION LAYER   </a:t>
            </a:r>
            <a:r>
              <a:rPr sz="1000" b="0" i="0">
                <a:solidFill>
                  <a:srgbClr val="C9D6EE"/>
                </a:solidFill>
                <a:latin typeface="Calibri"/>
              </a:rPr>
              <a:t>— LangChain · LangGraph — planning, tools, memory, routing</a:t>
            </a:r>
          </a:p>
        </p:txBody>
      </p:sp>
      <p:sp>
        <p:nvSpPr>
          <p:cNvPr id="10" name="Up-Down Arrow 9"/>
          <p:cNvSpPr/>
          <p:nvPr/>
        </p:nvSpPr>
        <p:spPr>
          <a:xfrm>
            <a:off x="4663440" y="3300984"/>
            <a:ext cx="182880" cy="146304"/>
          </a:xfrm>
          <a:prstGeom prst="upDown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548640" y="3438144"/>
            <a:ext cx="8503920" cy="786384"/>
          </a:xfrm>
          <a:prstGeom prst="roundRect">
            <a:avLst>
              <a:gd name="adj" fmla="val 7000"/>
            </a:avLst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22959" y="3529584"/>
            <a:ext cx="7955279" cy="62179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 spc="80">
                <a:solidFill>
                  <a:srgbClr val="FFFFFF"/>
                </a:solidFill>
                <a:latin typeface="Calibri"/>
              </a:rPr>
              <a:t>MODEL LAYER   </a:t>
            </a:r>
            <a:r>
              <a:rPr sz="1000" b="0" i="0">
                <a:solidFill>
                  <a:srgbClr val="C9D6EE"/>
                </a:solidFill>
                <a:latin typeface="Calibri"/>
              </a:rPr>
              <a:t>— Claude / GPT / Gemini via API · open models in-house</a:t>
            </a:r>
          </a:p>
        </p:txBody>
      </p:sp>
      <p:sp>
        <p:nvSpPr>
          <p:cNvPr id="13" name="Up-Down Arrow 12"/>
          <p:cNvSpPr/>
          <p:nvPr/>
        </p:nvSpPr>
        <p:spPr>
          <a:xfrm>
            <a:off x="4663440" y="4233672"/>
            <a:ext cx="182880" cy="146304"/>
          </a:xfrm>
          <a:prstGeom prst="upDown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548640" y="4370832"/>
            <a:ext cx="8503920" cy="786384"/>
          </a:xfrm>
          <a:prstGeom prst="roundRect">
            <a:avLst>
              <a:gd name="adj" fmla="val 7000"/>
            </a:avLst>
          </a:prstGeom>
          <a:solidFill>
            <a:srgbClr val="D5E1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22959" y="4462272"/>
            <a:ext cx="7955279" cy="62179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 spc="80">
                <a:solidFill>
                  <a:srgbClr val="0F2145"/>
                </a:solidFill>
                <a:latin typeface="Calibri"/>
              </a:rPr>
              <a:t>KNOWLEDGE &amp; TOOLS   </a:t>
            </a:r>
            <a:r>
              <a:rPr sz="1000" b="0" i="0">
                <a:solidFill>
                  <a:srgbClr val="5D6B7E"/>
                </a:solidFill>
                <a:latin typeface="Calibri"/>
              </a:rPr>
              <a:t>— RAG: vector DB over filings &amp; policies · market-data APIs · MCP connectors</a:t>
            </a:r>
          </a:p>
        </p:txBody>
      </p:sp>
      <p:sp>
        <p:nvSpPr>
          <p:cNvPr id="16" name="Up-Down Arrow 15"/>
          <p:cNvSpPr/>
          <p:nvPr/>
        </p:nvSpPr>
        <p:spPr>
          <a:xfrm>
            <a:off x="4663440" y="5166360"/>
            <a:ext cx="182880" cy="146304"/>
          </a:xfrm>
          <a:prstGeom prst="upDown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548640" y="5303520"/>
            <a:ext cx="8503920" cy="786384"/>
          </a:xfrm>
          <a:prstGeom prst="roundRect">
            <a:avLst>
              <a:gd name="adj" fmla="val 7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822959" y="5394960"/>
            <a:ext cx="7955279" cy="62179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 spc="80">
                <a:solidFill>
                  <a:srgbClr val="0F2145"/>
                </a:solidFill>
                <a:latin typeface="Calibri"/>
              </a:rPr>
              <a:t>DATA SOURCES   </a:t>
            </a:r>
            <a:r>
              <a:rPr sz="1000" b="0" i="0">
                <a:solidFill>
                  <a:srgbClr val="5D6B7E"/>
                </a:solidFill>
                <a:latin typeface="Calibri"/>
              </a:rPr>
              <a:t>— core banking · risk systems · Bloomberg/Refinitiv · document stores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418320" y="1572768"/>
            <a:ext cx="2212848" cy="4480560"/>
          </a:xfrm>
          <a:prstGeom prst="roundRect">
            <a:avLst>
              <a:gd name="adj" fmla="val 6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9619488" y="1737360"/>
            <a:ext cx="1828800" cy="42062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50" b="1" i="0" spc="150">
                <a:solidFill>
                  <a:srgbClr val="8F7113"/>
                </a:solidFill>
                <a:latin typeface="Calibri"/>
              </a:rPr>
              <a:t>GOVERNANCE</a:t>
            </a:r>
          </a:p>
          <a:p>
            <a:pPr algn="l">
              <a:spcBef>
                <a:spcPts val="200"/>
              </a:spcBef>
            </a:pPr>
            <a:r>
              <a:rPr sz="900" b="0" i="1">
                <a:solidFill>
                  <a:srgbClr val="5D6B7E"/>
                </a:solidFill>
                <a:latin typeface="Calibri"/>
              </a:rPr>
              <a:t>runs across every layer</a:t>
            </a:r>
          </a:p>
          <a:p>
            <a:pPr algn="l">
              <a:spcBef>
                <a:spcPts val="1000"/>
              </a:spcBef>
            </a:pPr>
            <a:r>
              <a:rPr sz="100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00" b="0" i="0">
                <a:solidFill>
                  <a:srgbClr val="1B2A41"/>
                </a:solidFill>
                <a:latin typeface="Calibri"/>
              </a:rPr>
              <a:t>Access control</a:t>
            </a:r>
          </a:p>
          <a:p>
            <a:pPr algn="l">
              <a:spcBef>
                <a:spcPts val="400"/>
              </a:spcBef>
            </a:pPr>
            <a:r>
              <a:rPr sz="100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00" b="0" i="0">
                <a:solidFill>
                  <a:srgbClr val="1B2A41"/>
                </a:solidFill>
                <a:latin typeface="Calibri"/>
              </a:rPr>
              <a:t>PII &amp; data privacy</a:t>
            </a:r>
          </a:p>
          <a:p>
            <a:pPr algn="l">
              <a:spcBef>
                <a:spcPts val="400"/>
              </a:spcBef>
            </a:pPr>
            <a:r>
              <a:rPr sz="100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00" b="0" i="0">
                <a:solidFill>
                  <a:srgbClr val="1B2A41"/>
                </a:solidFill>
                <a:latin typeface="Calibri"/>
              </a:rPr>
              <a:t>Model risk (SR 11-7)</a:t>
            </a:r>
          </a:p>
          <a:p>
            <a:pPr algn="l">
              <a:spcBef>
                <a:spcPts val="400"/>
              </a:spcBef>
            </a:pPr>
            <a:r>
              <a:rPr sz="100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00" b="0" i="0">
                <a:solidFill>
                  <a:srgbClr val="1B2A41"/>
                </a:solidFill>
                <a:latin typeface="Calibri"/>
              </a:rPr>
              <a:t>Audit trails</a:t>
            </a:r>
          </a:p>
          <a:p>
            <a:pPr algn="l">
              <a:spcBef>
                <a:spcPts val="400"/>
              </a:spcBef>
            </a:pPr>
            <a:r>
              <a:rPr sz="100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00" b="0" i="0">
                <a:solidFill>
                  <a:srgbClr val="1B2A41"/>
                </a:solidFill>
                <a:latin typeface="Calibri"/>
              </a:rPr>
              <a:t>Human sign-off</a:t>
            </a:r>
          </a:p>
          <a:p>
            <a:pPr algn="l">
              <a:spcBef>
                <a:spcPts val="400"/>
              </a:spcBef>
            </a:pPr>
            <a:r>
              <a:rPr sz="100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00" b="0" i="0">
                <a:solidFill>
                  <a:srgbClr val="1B2A41"/>
                </a:solidFill>
                <a:latin typeface="Calibri"/>
              </a:rPr>
              <a:t>Evals &amp; monitoring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32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E ·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MCP — Model Context Protocol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426464"/>
            <a:ext cx="5303520" cy="1234440"/>
          </a:xfrm>
          <a:prstGeom prst="roundRect">
            <a:avLst>
              <a:gd name="adj" fmla="val 8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86384" y="1554480"/>
            <a:ext cx="4846320" cy="10058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1" i="0">
                <a:solidFill>
                  <a:srgbClr val="8F7113"/>
                </a:solidFill>
                <a:latin typeface="Georgia"/>
              </a:rPr>
              <a:t>“USB-C for AI.”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One open standard so any AI app can plug into any data source or tool — no custom cable per device.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2834640"/>
            <a:ext cx="5303520" cy="3108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5000"/>
              </a:lnSpc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Open standard introduced by Anthropic (2024), now industry-wide</a:t>
            </a:r>
          </a:p>
          <a:p>
            <a:pPr algn="l">
              <a:lnSpc>
                <a:spcPct val="115000"/>
              </a:lnSpc>
              <a:spcBef>
                <a:spcPts val="7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An MCP server wraps a system (database, CRM, market data) and exposes safe, described actions</a:t>
            </a:r>
          </a:p>
          <a:p>
            <a:pPr algn="l">
              <a:lnSpc>
                <a:spcPct val="115000"/>
              </a:lnSpc>
              <a:spcBef>
                <a:spcPts val="7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The AI app (host) discovers what's available and calls it — with your permissions</a:t>
            </a:r>
          </a:p>
          <a:p>
            <a:pPr algn="l">
              <a:lnSpc>
                <a:spcPct val="115000"/>
              </a:lnSpc>
              <a:spcBef>
                <a:spcPts val="7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Servers expose three things: tools (actions), resources (data), prompts (templates)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32320" y="1554480"/>
            <a:ext cx="3566160" cy="1051560"/>
          </a:xfrm>
          <a:prstGeom prst="roundRect">
            <a:avLst>
              <a:gd name="adj" fmla="val 10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205472" y="1554480"/>
            <a:ext cx="3419856" cy="10515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AI HOST</a:t>
            </a:r>
          </a:p>
          <a:p>
            <a:pPr algn="ctr">
              <a:spcBef>
                <a:spcPts val="200"/>
              </a:spcBef>
            </a:pPr>
            <a:r>
              <a:rPr sz="950" b="0" i="0">
                <a:solidFill>
                  <a:srgbClr val="C9D6EE"/>
                </a:solidFill>
                <a:latin typeface="Calibri"/>
              </a:rPr>
              <a:t>Claude · ChatGPT · your agent app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995160" y="2697480"/>
            <a:ext cx="201168" cy="457200"/>
          </a:xfrm>
          <a:prstGeom prst="down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6309360" y="3246120"/>
            <a:ext cx="1691640" cy="1051560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382512" y="3246120"/>
            <a:ext cx="1545336" cy="10515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000" b="1" i="0">
                <a:solidFill>
                  <a:srgbClr val="0F2145"/>
                </a:solidFill>
                <a:latin typeface="Calibri"/>
              </a:rPr>
              <a:t>Market-data server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5D6B7E"/>
                </a:solidFill>
                <a:latin typeface="Calibri"/>
              </a:rPr>
              <a:t>prices · curves · news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8842248" y="2697480"/>
            <a:ext cx="201168" cy="457200"/>
          </a:xfrm>
          <a:prstGeom prst="down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8156448" y="3246120"/>
            <a:ext cx="1691640" cy="1051560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229600" y="3246120"/>
            <a:ext cx="1545336" cy="10515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000" b="1" i="0">
                <a:solidFill>
                  <a:srgbClr val="0F2145"/>
                </a:solidFill>
                <a:latin typeface="Calibri"/>
              </a:rPr>
              <a:t>Internal-DB server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5D6B7E"/>
                </a:solidFill>
                <a:latin typeface="Calibri"/>
              </a:rPr>
              <a:t>positions · limits · P&amp;L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10689336" y="2697480"/>
            <a:ext cx="201168" cy="457200"/>
          </a:xfrm>
          <a:prstGeom prst="down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10003536" y="3246120"/>
            <a:ext cx="1691640" cy="1051560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0076688" y="3246120"/>
            <a:ext cx="1545336" cy="10515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000" b="1" i="0">
                <a:solidFill>
                  <a:srgbClr val="0F2145"/>
                </a:solidFill>
                <a:latin typeface="Calibri"/>
              </a:rPr>
              <a:t>CRM server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5D6B7E"/>
                </a:solidFill>
                <a:latin typeface="Calibri"/>
              </a:rPr>
              <a:t>clients · KYC · emails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9360" y="4480560"/>
            <a:ext cx="539496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00" b="0" i="1">
                <a:solidFill>
                  <a:srgbClr val="5D6B7E"/>
                </a:solidFill>
                <a:latin typeface="Calibri"/>
              </a:rPr>
              <a:t>the same protocol on every wire — one integration, many systems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640" y="5806440"/>
            <a:ext cx="11094415" cy="502920"/>
          </a:xfrm>
          <a:prstGeom prst="roundRect">
            <a:avLst>
              <a:gd name="adj" fmla="val 14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86384" y="5806440"/>
            <a:ext cx="10637215" cy="5029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Before MCP: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every AI app needed a custom integration to every system (N × M problem). After: build one server per system, use it from every AI app.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33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AF8EA9B-6984-6606-E521-F3C6CA29B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45" y="0"/>
            <a:ext cx="7667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7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E ·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MCP in a bank — one analyst agent, every system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426464"/>
            <a:ext cx="11094415" cy="731520"/>
          </a:xfrm>
          <a:prstGeom prst="roundRect">
            <a:avLst>
              <a:gd name="adj" fmla="val 9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04672" y="1426464"/>
            <a:ext cx="10582351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00" b="1" i="0">
                <a:solidFill>
                  <a:srgbClr val="C9A227"/>
                </a:solidFill>
                <a:latin typeface="Calibri"/>
              </a:rPr>
              <a:t>9:02 AM — you ask:  </a:t>
            </a:r>
            <a:r>
              <a:rPr sz="1200" b="0" i="1">
                <a:solidFill>
                  <a:srgbClr val="FFFFFF"/>
                </a:solidFill>
                <a:latin typeface="Calibri"/>
              </a:rPr>
              <a:t>“Which of my clients are over-exposed to IT stocks after yesterday's fall, and draft the alert emails.”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2514600"/>
            <a:ext cx="260604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48640" y="2514600"/>
            <a:ext cx="2606040" cy="731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31520" y="2697480"/>
            <a:ext cx="22860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1" i="0" spc="200">
                <a:solidFill>
                  <a:srgbClr val="8F7113"/>
                </a:solidFill>
                <a:latin typeface="Calibri"/>
              </a:rPr>
              <a:t>STEP 1</a:t>
            </a:r>
          </a:p>
          <a:p>
            <a:pPr algn="l">
              <a:spcBef>
                <a:spcPts val="300"/>
              </a:spcBef>
            </a:pPr>
            <a:r>
              <a:rPr sz="1200" b="1" i="0">
                <a:solidFill>
                  <a:srgbClr val="0F2145"/>
                </a:solidFill>
                <a:latin typeface="Calibri"/>
              </a:rPr>
              <a:t>Market-data MCP</a:t>
            </a:r>
          </a:p>
          <a:p>
            <a:pPr algn="l">
              <a:lnSpc>
                <a:spcPct val="115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pulls yesterday's sector moves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200400" y="3182112"/>
            <a:ext cx="256032" cy="201168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3493008" y="2514600"/>
            <a:ext cx="260604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3493008" y="2514600"/>
            <a:ext cx="2606040" cy="731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675888" y="2697480"/>
            <a:ext cx="22860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1" i="0" spc="200">
                <a:solidFill>
                  <a:srgbClr val="8F7113"/>
                </a:solidFill>
                <a:latin typeface="Calibri"/>
              </a:rPr>
              <a:t>STEP 2</a:t>
            </a:r>
          </a:p>
          <a:p>
            <a:pPr algn="l">
              <a:spcBef>
                <a:spcPts val="300"/>
              </a:spcBef>
            </a:pPr>
            <a:r>
              <a:rPr sz="1200" b="1" i="0">
                <a:solidFill>
                  <a:srgbClr val="0F2145"/>
                </a:solidFill>
                <a:latin typeface="Calibri"/>
              </a:rPr>
              <a:t>Portfolio MCP</a:t>
            </a:r>
          </a:p>
          <a:p>
            <a:pPr algn="l">
              <a:lnSpc>
                <a:spcPct val="115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scans all client holdings for IT weight &gt; limit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144768" y="3182112"/>
            <a:ext cx="256032" cy="201168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37376" y="2514600"/>
            <a:ext cx="260604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6437376" y="2514600"/>
            <a:ext cx="2606040" cy="731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6620256" y="2697480"/>
            <a:ext cx="22860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1" i="0" spc="200">
                <a:solidFill>
                  <a:srgbClr val="8F7113"/>
                </a:solidFill>
                <a:latin typeface="Calibri"/>
              </a:rPr>
              <a:t>STEP 3</a:t>
            </a:r>
          </a:p>
          <a:p>
            <a:pPr algn="l">
              <a:spcBef>
                <a:spcPts val="300"/>
              </a:spcBef>
            </a:pPr>
            <a:r>
              <a:rPr sz="1200" b="1" i="0">
                <a:solidFill>
                  <a:srgbClr val="0F2145"/>
                </a:solidFill>
                <a:latin typeface="Calibri"/>
              </a:rPr>
              <a:t>CRM MCP</a:t>
            </a:r>
          </a:p>
          <a:p>
            <a:pPr algn="l">
              <a:lnSpc>
                <a:spcPct val="115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fetches affected clients' contacts &amp; mandates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9089136" y="3182112"/>
            <a:ext cx="256032" cy="201168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9381744" y="2514600"/>
            <a:ext cx="2606040" cy="155448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9381744" y="2514600"/>
            <a:ext cx="2606040" cy="731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9564624" y="2697480"/>
            <a:ext cx="228600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1" i="0" spc="200">
                <a:solidFill>
                  <a:srgbClr val="8F7113"/>
                </a:solidFill>
                <a:latin typeface="Calibri"/>
              </a:rPr>
              <a:t>STEP 4</a:t>
            </a:r>
          </a:p>
          <a:p>
            <a:pPr algn="l">
              <a:spcBef>
                <a:spcPts val="300"/>
              </a:spcBef>
            </a:pPr>
            <a:r>
              <a:rPr sz="1200" b="1" i="0">
                <a:solidFill>
                  <a:srgbClr val="0F2145"/>
                </a:solidFill>
                <a:latin typeface="Calibri"/>
              </a:rPr>
              <a:t>Email MCP</a:t>
            </a:r>
          </a:p>
          <a:p>
            <a:pPr algn="l">
              <a:lnSpc>
                <a:spcPct val="115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drafts personalised alerts — for your approval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" y="4224528"/>
            <a:ext cx="11094415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50" b="0" i="1">
                <a:solidFill>
                  <a:srgbClr val="1B2A41"/>
                </a:solidFill>
                <a:latin typeface="Calibri"/>
              </a:rPr>
              <a:t>One conversation. Four systems. Zero copy-paste. The agent orchestrates; every action is logged and the email waits for a human click.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8640" y="4800600"/>
            <a:ext cx="3611880" cy="1143000"/>
          </a:xfrm>
          <a:prstGeom prst="roundRect">
            <a:avLst>
              <a:gd name="adj" fmla="val 9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749808" y="4956048"/>
            <a:ext cx="324612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Calibri"/>
              </a:rPr>
              <a:t>Auditability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every tool call is a logged, permissioned event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15968" y="4800600"/>
            <a:ext cx="3611880" cy="1143000"/>
          </a:xfrm>
          <a:prstGeom prst="roundRect">
            <a:avLst>
              <a:gd name="adj" fmla="val 9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4517136" y="4956048"/>
            <a:ext cx="324612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Calibri"/>
              </a:rPr>
              <a:t>Reusability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the same servers power every future AI app the bank builds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083296" y="4800600"/>
            <a:ext cx="3611880" cy="1143000"/>
          </a:xfrm>
          <a:prstGeom prst="roundRect">
            <a:avLst>
              <a:gd name="adj" fmla="val 9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8284464" y="4956048"/>
            <a:ext cx="324612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>
                <a:solidFill>
                  <a:srgbClr val="0F2145"/>
                </a:solidFill>
                <a:latin typeface="Calibri"/>
              </a:rPr>
              <a:t>Safety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the agent gets narrow, described actions — not raw database access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34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1143000"/>
            <a:ext cx="2926080" cy="1645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600" b="1" i="0">
                <a:solidFill>
                  <a:srgbClr val="C9A227"/>
                </a:solidFill>
                <a:latin typeface="Georgia"/>
              </a:rPr>
              <a:t>01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2788920"/>
            <a:ext cx="9601200" cy="1463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000" b="1" i="0">
                <a:solidFill>
                  <a:srgbClr val="FFFFFF"/>
                </a:solidFill>
                <a:latin typeface="Georgia"/>
              </a:rPr>
              <a:t>Session 1 · Foundations</a:t>
            </a:r>
          </a:p>
          <a:p>
            <a:pPr algn="l">
              <a:spcBef>
                <a:spcPts val="800"/>
              </a:spcBef>
            </a:pPr>
            <a:r>
              <a:rPr sz="1600" b="0" i="0">
                <a:solidFill>
                  <a:srgbClr val="C9D6EE"/>
                </a:solidFill>
                <a:latin typeface="Calibri"/>
              </a:rPr>
              <a:t>AI → Generative AI → LLMs → Agents → Agentic AI → Enterprise AI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" y="4343400"/>
            <a:ext cx="10058400" cy="10972"/>
          </a:xfrm>
          <a:prstGeom prst="rect">
            <a:avLst/>
          </a:prstGeom>
          <a:solidFill>
            <a:srgbClr val="335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4617720"/>
            <a:ext cx="192024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A227"/>
                </a:solidFill>
                <a:latin typeface="Calibri"/>
              </a:rPr>
              <a:t>10:00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8FA1C4"/>
                </a:solidFill>
                <a:latin typeface="Calibri"/>
              </a:rPr>
              <a:t>AI &amp; GenAI basics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5728" y="4617720"/>
            <a:ext cx="192024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A227"/>
                </a:solidFill>
                <a:latin typeface="Calibri"/>
              </a:rPr>
              <a:t>10:45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8FA1C4"/>
                </a:solidFill>
                <a:latin typeface="Calibri"/>
              </a:rPr>
              <a:t>Prompts · context · memory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2816" y="4617720"/>
            <a:ext cx="192024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A227"/>
                </a:solidFill>
                <a:latin typeface="Calibri"/>
              </a:rPr>
              <a:t>11:15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8FA1C4"/>
                </a:solidFill>
                <a:latin typeface="Calibri"/>
              </a:rPr>
              <a:t>Hallucinations &amp; RAG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9904" y="4617720"/>
            <a:ext cx="192024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A227"/>
                </a:solidFill>
                <a:latin typeface="Calibri"/>
              </a:rPr>
              <a:t>11:55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8FA1C4"/>
                </a:solidFill>
                <a:latin typeface="Calibri"/>
              </a:rPr>
              <a:t>Agents &amp; Agentic 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6992" y="4617720"/>
            <a:ext cx="192024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A227"/>
                </a:solidFill>
                <a:latin typeface="Calibri"/>
              </a:rPr>
              <a:t>12:30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8FA1C4"/>
                </a:solidFill>
                <a:latin typeface="Calibri"/>
              </a:rPr>
              <a:t>LangChain · LangGraph · MCP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84080" y="4617720"/>
            <a:ext cx="192024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A227"/>
                </a:solidFill>
                <a:latin typeface="Calibri"/>
              </a:rPr>
              <a:t>12:50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8FA1C4"/>
                </a:solidFill>
                <a:latin typeface="Calibri"/>
              </a:rPr>
              <a:t>Recap &amp; live demo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8FA1C4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8FA1C4"/>
                </a:solidFill>
                <a:latin typeface="Calibri"/>
              </a:rPr>
              <a:t>SESSION 1  ·  03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E ·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Tools vs RAG vs MCP — three words people mix up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426464"/>
            <a:ext cx="11094415" cy="731520"/>
          </a:xfrm>
          <a:prstGeom prst="roundRect">
            <a:avLst>
              <a:gd name="adj" fmla="val 9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04672" y="1426464"/>
            <a:ext cx="10582351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sz="1200" b="1" i="0">
                <a:solidFill>
                  <a:srgbClr val="C9A227"/>
                </a:solidFill>
                <a:latin typeface="Calibri"/>
              </a:rPr>
              <a:t>Think of the agent as a new analyst:  </a:t>
            </a:r>
            <a:r>
              <a:rPr sz="1200" b="0" i="0">
                <a:solidFill>
                  <a:srgbClr val="FFFFFF"/>
                </a:solidFill>
                <a:latin typeface="Calibri"/>
              </a:rPr>
              <a:t>RAG is the research library she reads · Tools are the actions she can take · MCP is the standard socket both plug into.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48640" y="2340864"/>
          <a:ext cx="11109960" cy="3621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504">
                <a:tc>
                  <a:txBody>
                    <a:bodyPr/>
                    <a:lstStyle/>
                    <a:p>
                      <a:pPr algn="l"/>
                      <a:endParaRPr/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50" b="1">
                          <a:solidFill>
                            <a:srgbClr val="FFFFFF"/>
                          </a:solidFill>
                          <a:latin typeface="Calibri"/>
                        </a:rPr>
                        <a:t>Tools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50" b="1">
                          <a:solidFill>
                            <a:srgbClr val="FFFFFF"/>
                          </a:solidFill>
                          <a:latin typeface="Calibri"/>
                        </a:rPr>
                        <a:t>RAG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50" b="1">
                          <a:solidFill>
                            <a:srgbClr val="FFFFFF"/>
                          </a:solidFill>
                          <a:latin typeface="Calibri"/>
                        </a:rPr>
                        <a:t>MCP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What it is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Actions the model can call — fetch a price, run Python, send an email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 pattern for answering from your documents, with citations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An open protocol connecting AI apps to systems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Question it answers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“What can the AI DO?”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“What does the AI KNOW?”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“How does it all CONNECT?”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Where it lives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Defined inside your app — each tool is one described action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 pipeline: chunk → embed → vector DB → retrieve → cite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 standard wire between the AI host and servers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Finance example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get_price(“INFY”) · draft_email(client)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Q&amp;A over RBI directions — every answer cites the clause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One market-data server, reused by every AI app in the bank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Fails without it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The AI can only talk — no actions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Answers come from memory — hallucination risk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Every app needs custom wiring to every system (N × M)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48640" y="6016752"/>
            <a:ext cx="11094415" cy="402336"/>
          </a:xfrm>
          <a:prstGeom prst="roundRect">
            <a:avLst>
              <a:gd name="adj" fmla="val 14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86384" y="6016752"/>
            <a:ext cx="10637215" cy="40233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8F7113"/>
                </a:solidFill>
                <a:latin typeface="Calibri"/>
              </a:rPr>
              <a:t>How they fit together: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MCP servers expose tools; RAG retrieval is itself often a tool; the agent uses all three in one loop — knowledge, hands, socket.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35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E ·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Enterprise guardrails — what banks add before go-live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36192"/>
            <a:ext cx="5486400" cy="129844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536192"/>
            <a:ext cx="64008" cy="1298448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8096" y="1682495"/>
            <a:ext cx="5120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Data privacy &amp; PII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8096" y="2066543"/>
            <a:ext cx="5102352" cy="6949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Client data never leaves approved environments; public chatbots are blocked on desks.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2200" y="1536192"/>
            <a:ext cx="5486400" cy="129844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72200" y="1536192"/>
            <a:ext cx="64008" cy="1298448"/>
          </a:xfrm>
          <a:prstGeom prst="rect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391656" y="1682495"/>
            <a:ext cx="5120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Model risk management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1656" y="2066543"/>
            <a:ext cx="5102352" cy="6949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Fed SR 11-7 / RBI expectations: validate, document and monitor models — LLMs included.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2962656"/>
            <a:ext cx="5486400" cy="129844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548640" y="2962656"/>
            <a:ext cx="64008" cy="1298448"/>
          </a:xfrm>
          <a:prstGeom prst="rect">
            <a:avLst/>
          </a:prstGeom>
          <a:solidFill>
            <a:srgbClr val="8F7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68096" y="3108960"/>
            <a:ext cx="5120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Access &amp; permissions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8096" y="3493008"/>
            <a:ext cx="5102352" cy="6949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Agents act under the user's entitlements. No agent can see what you can't.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200" y="2962656"/>
            <a:ext cx="5486400" cy="129844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6172200" y="2962656"/>
            <a:ext cx="64008" cy="1298448"/>
          </a:xfrm>
          <a:prstGeom prst="rect">
            <a:avLst/>
          </a:prstGeom>
          <a:solidFill>
            <a:srgbClr val="2F7D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391656" y="3108960"/>
            <a:ext cx="5120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Human-in-the-loop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1656" y="3493008"/>
            <a:ext cx="5102352" cy="6949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Client-facing and money-moving actions require explicit human approval.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4389120"/>
            <a:ext cx="5486400" cy="129844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548640" y="4389120"/>
            <a:ext cx="64008" cy="1298448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68096" y="4535424"/>
            <a:ext cx="5120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Audit trails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8096" y="4919472"/>
            <a:ext cx="5102352" cy="6949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Every prompt, retrieval and tool call is logged for compliance review.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72200" y="4389120"/>
            <a:ext cx="5486400" cy="129844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6172200" y="4389120"/>
            <a:ext cx="64008" cy="1298448"/>
          </a:xfrm>
          <a:prstGeom prst="rect">
            <a:avLst/>
          </a:prstGeom>
          <a:solidFill>
            <a:srgbClr val="8F7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391656" y="4535424"/>
            <a:ext cx="51206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Continuous evals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91656" y="4919472"/>
            <a:ext cx="5102352" cy="34099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08000"/>
              </a:lnSpc>
            </a:pPr>
            <a:r>
              <a:rPr sz="1050" b="0" i="0" dirty="0">
                <a:solidFill>
                  <a:srgbClr val="5D6B7E"/>
                </a:solidFill>
                <a:latin typeface="Calibri"/>
              </a:rPr>
              <a:t>Automated test suites re-check accuracy and bias every time anything changes.</a:t>
            </a:r>
            <a:r>
              <a:rPr lang="en-GB" sz="1050" dirty="0">
                <a:solidFill>
                  <a:srgbClr val="5D6B7E"/>
                </a:solidFill>
                <a:latin typeface="Calibri"/>
              </a:rPr>
              <a:t> Evals is model centric and Audit is process centric . Evals che</a:t>
            </a:r>
            <a:r>
              <a:rPr lang="en-GB" sz="1050">
                <a:solidFill>
                  <a:srgbClr val="5D6B7E"/>
                </a:solidFill>
                <a:latin typeface="Calibri"/>
              </a:rPr>
              <a:t>cks model latency, accuracy. Discussed later</a:t>
            </a:r>
            <a:endParaRPr sz="1050" b="0" i="0">
              <a:solidFill>
                <a:srgbClr val="5D6B7E"/>
              </a:solidFill>
              <a:latin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48640" y="5870448"/>
            <a:ext cx="11094415" cy="530352"/>
          </a:xfrm>
          <a:prstGeom prst="roundRect">
            <a:avLst>
              <a:gd name="adj" fmla="val 14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86384" y="5870448"/>
            <a:ext cx="10637215" cy="53035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C9A227"/>
                </a:solidFill>
                <a:latin typeface="Calibri"/>
              </a:rPr>
              <a:t>Career note: </a:t>
            </a:r>
            <a:r>
              <a:rPr sz="1150" b="0" i="0">
                <a:solidFill>
                  <a:srgbClr val="FFFFFF"/>
                </a:solidFill>
                <a:latin typeface="Calibri"/>
              </a:rPr>
              <a:t>“AI governance” roles — model validation, AI risk, AI audit — are among the fastest-growing finance jobs. Your MBA + this vocabulary is the entry ticket.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36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E ·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Where does your data go? The protection stack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554480"/>
            <a:ext cx="2468880" cy="914400"/>
          </a:xfrm>
          <a:prstGeom prst="roundRect">
            <a:avLst>
              <a:gd name="adj" fmla="val 10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21792" y="1554480"/>
            <a:ext cx="2322576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8F7113"/>
                </a:solidFill>
                <a:latin typeface="Calibri"/>
              </a:rPr>
              <a:t>Your document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5D6B7E"/>
                </a:solidFill>
                <a:latin typeface="Calibri"/>
              </a:rPr>
              <a:t>the confidential filing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127248" y="1892807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3584448" y="1554480"/>
            <a:ext cx="2651760" cy="914400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3657600" y="1554480"/>
            <a:ext cx="2505456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0F2145"/>
                </a:solidFill>
                <a:latin typeface="Calibri"/>
              </a:rPr>
              <a:t>Encrypted in transit</a:t>
            </a:r>
          </a:p>
          <a:p>
            <a:pPr algn="ctr">
              <a:spcBef>
                <a:spcPts val="200"/>
              </a:spcBef>
            </a:pPr>
            <a:r>
              <a:rPr sz="850" b="0" i="0">
                <a:solidFill>
                  <a:srgbClr val="5D6B7E"/>
                </a:solidFill>
                <a:latin typeface="Calibri"/>
              </a:rPr>
              <a:t>TLS — unreadable on the wire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345936" y="1892807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6803136" y="1554480"/>
            <a:ext cx="2834640" cy="91440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876288" y="1554480"/>
            <a:ext cx="2688336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250" b="1" i="0">
                <a:solidFill>
                  <a:srgbClr val="FFFFFF"/>
                </a:solidFill>
                <a:latin typeface="Calibri"/>
              </a:rPr>
              <a:t>Bank's private AI tenant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C9D6EE"/>
                </a:solidFill>
                <a:latin typeface="Calibri"/>
              </a:rPr>
              <a:t>Azure OpenAI · Bedrock · on-prem model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9747504" y="1892807"/>
            <a:ext cx="365760" cy="237744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10204704" y="1554480"/>
            <a:ext cx="1463040" cy="914400"/>
          </a:xfrm>
          <a:prstGeom prst="roundRect">
            <a:avLst>
              <a:gd name="adj" fmla="val 10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0277856" y="1554480"/>
            <a:ext cx="1316736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Answer back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C9D6EE"/>
                </a:solidFill>
                <a:latin typeface="Calibri"/>
              </a:rPr>
              <a:t>processed in memory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2606040"/>
            <a:ext cx="11094415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50" b="1" i="0">
                <a:solidFill>
                  <a:srgbClr val="A63D40"/>
                </a:solidFill>
                <a:latin typeface="Calibri"/>
              </a:rPr>
              <a:t>…and what does NOT happen: your data is not used to train the model, not stored beyond the call, not visible to any other customer (zero-data-retention contracts).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3063240"/>
            <a:ext cx="54864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548640" y="3063240"/>
            <a:ext cx="64008" cy="128016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68096" y="3182112"/>
            <a:ext cx="5074920" cy="10972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Contract layer</a:t>
            </a: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Zero-data-retention and no-training clauses, data-processing agreements, liability terms — negotiated before a single token flows.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2200" y="3063240"/>
            <a:ext cx="54864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6172200" y="3063240"/>
            <a:ext cx="64008" cy="128016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391656" y="3182112"/>
            <a:ext cx="5074920" cy="102130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Network layer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Private endpoints inside the bank's own cloud tenant. Traffic never touches the public internet or the consumer chatbot.</a:t>
            </a:r>
            <a:r>
              <a:rPr lang="en-US" sz="1000">
                <a:solidFill>
                  <a:srgbClr val="5D6B7E"/>
                </a:solidFill>
                <a:ea typeface="+mn-lt"/>
                <a:cs typeface="+mn-lt"/>
              </a:rPr>
              <a:t>A bank's cloud tenant is a private, isolated slice of cloud infrastructure dedicated exclusively to that specific financial institution.</a:t>
            </a:r>
            <a:endParaRPr lang="en-US" sz="1000" b="0" i="0">
              <a:solidFill>
                <a:srgbClr val="5D6B7E"/>
              </a:solidFill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sz="1000" dirty="0">
              <a:solidFill>
                <a:srgbClr val="5D6B7E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8640" y="4471416"/>
            <a:ext cx="54864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548640" y="4471416"/>
            <a:ext cx="64008" cy="1280160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68096" y="4590288"/>
            <a:ext cx="5074920" cy="10972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Data layer</a:t>
            </a: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Encryption at rest and in transit; PII masked or redacted before the model ever sees it (“Client A”, not the client's name).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72200" y="4471416"/>
            <a:ext cx="5486400" cy="128016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6172200" y="4471416"/>
            <a:ext cx="64008" cy="128016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6391656" y="4590288"/>
            <a:ext cx="5074920" cy="4160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Access &amp; oversight</a:t>
            </a:r>
          </a:p>
          <a:p>
            <a:pPr algn="l">
              <a:lnSpc>
                <a:spcPct val="120000"/>
              </a:lnSpc>
              <a:spcBef>
                <a:spcPts val="400"/>
              </a:spcBef>
            </a:pPr>
            <a:r>
              <a:rPr lang="en-GB" sz="1000">
                <a:solidFill>
                  <a:srgbClr val="5D6B7E"/>
                </a:solidFill>
                <a:latin typeface="Calibri"/>
              </a:rPr>
              <a:t>very</a:t>
            </a:r>
            <a:r>
              <a:rPr sz="1000" b="0" i="0" dirty="0">
                <a:solidFill>
                  <a:srgbClr val="5D6B7E"/>
                </a:solidFill>
                <a:latin typeface="Calibri"/>
              </a:rPr>
              <a:t> call is logged for audit.</a:t>
            </a:r>
            <a:endParaRPr sz="1000" b="0" i="0" dirty="0">
              <a:solidFill>
                <a:srgbClr val="5D6B7E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48640" y="5943600"/>
            <a:ext cx="11094415" cy="457200"/>
          </a:xfrm>
          <a:prstGeom prst="roundRect">
            <a:avLst>
              <a:gd name="adj" fmla="val 14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86384" y="5943600"/>
            <a:ext cx="10637215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This is why your office blocks public ChatGPT but ships an internal copilot: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same models — different plumbing and paperwork.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37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E ·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Token economics — doing more with fewer tokens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517904"/>
            <a:ext cx="4206240" cy="4480560"/>
          </a:xfrm>
          <a:prstGeom prst="roundRect">
            <a:avLst>
              <a:gd name="adj" fmla="val 6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04672" y="1700784"/>
            <a:ext cx="3703320" cy="4114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1" i="0" spc="120">
                <a:solidFill>
                  <a:srgbClr val="C9A227"/>
                </a:solidFill>
                <a:latin typeface="Calibri"/>
              </a:rPr>
              <a:t>THE BILL = TOKENS IN + TOKENS OUT</a:t>
            </a:r>
          </a:p>
          <a:p>
            <a:pPr algn="l">
              <a:spcBef>
                <a:spcPts val="1400"/>
              </a:spcBef>
            </a:pPr>
            <a:r>
              <a:rPr sz="1100" b="0" i="0">
                <a:solidFill>
                  <a:srgbClr val="8FA1C4"/>
                </a:solidFill>
                <a:latin typeface="Calibri"/>
              </a:rPr>
              <a:t>Naive approach</a:t>
            </a:r>
          </a:p>
          <a:p>
            <a:pPr algn="l">
              <a:spcBef>
                <a:spcPts val="200"/>
              </a:spcBef>
            </a:pPr>
            <a:r>
              <a:rPr sz="3000" b="1" i="0">
                <a:solidFill>
                  <a:srgbClr val="FFFFFF"/>
                </a:solidFill>
                <a:latin typeface="Georgia"/>
              </a:rPr>
              <a:t>100,000</a:t>
            </a:r>
          </a:p>
          <a:p>
            <a:pPr algn="l">
              <a:lnSpc>
                <a:spcPct val="115000"/>
              </a:lnSpc>
              <a:spcBef>
                <a:spcPts val="200"/>
              </a:spcBef>
            </a:pPr>
            <a:r>
              <a:rPr sz="1000" b="0" i="0">
                <a:solidFill>
                  <a:srgbClr val="C9D6EE"/>
                </a:solidFill>
                <a:latin typeface="Calibri"/>
              </a:rPr>
              <a:t>tokens per question — pasting the full annual report every time</a:t>
            </a:r>
          </a:p>
          <a:p>
            <a:pPr algn="l">
              <a:spcBef>
                <a:spcPts val="1400"/>
              </a:spcBef>
            </a:pPr>
            <a:r>
              <a:rPr sz="1100" b="0" i="0">
                <a:solidFill>
                  <a:srgbClr val="8FA1C4"/>
                </a:solidFill>
                <a:latin typeface="Calibri"/>
              </a:rPr>
              <a:t>With RAG (retrieve 5 chunks)</a:t>
            </a:r>
          </a:p>
          <a:p>
            <a:pPr algn="l">
              <a:spcBef>
                <a:spcPts val="200"/>
              </a:spcBef>
            </a:pPr>
            <a:r>
              <a:rPr sz="3000" b="1" i="0">
                <a:solidFill>
                  <a:srgbClr val="C9A227"/>
                </a:solidFill>
                <a:latin typeface="Georgia"/>
              </a:rPr>
              <a:t>3,000</a:t>
            </a:r>
          </a:p>
          <a:p>
            <a:pPr algn="l">
              <a:lnSpc>
                <a:spcPct val="115000"/>
              </a:lnSpc>
              <a:spcBef>
                <a:spcPts val="200"/>
              </a:spcBef>
            </a:pPr>
            <a:r>
              <a:rPr sz="1000" b="0" i="0">
                <a:solidFill>
                  <a:srgbClr val="C9D6EE"/>
                </a:solidFill>
                <a:latin typeface="Calibri"/>
              </a:rPr>
              <a:t>tokens per question — ≈ 97% cheaper, and faster to answer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1517904"/>
            <a:ext cx="3246120" cy="138988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029200" y="1517904"/>
            <a:ext cx="3246120" cy="64008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5212080" y="1664207"/>
            <a:ext cx="288036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Retrieve, don't paste</a:t>
            </a:r>
          </a:p>
          <a:p>
            <a:pPr algn="l">
              <a:lnSpc>
                <a:spcPct val="118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RAG sends only the relevant passages, not the whole library.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94192" y="1517904"/>
            <a:ext cx="3246120" cy="138988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8394192" y="1517904"/>
            <a:ext cx="3246120" cy="6400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8577072" y="1664207"/>
            <a:ext cx="2880360" cy="56227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Cache the static part</a:t>
            </a:r>
          </a:p>
          <a:p>
            <a:pPr>
              <a:lnSpc>
                <a:spcPct val="118000"/>
              </a:lnSpc>
              <a:spcBef>
                <a:spcPts val="400"/>
              </a:spcBef>
            </a:pPr>
            <a:r>
              <a:rPr sz="950" b="0" i="0" dirty="0">
                <a:solidFill>
                  <a:srgbClr val="5D6B7E"/>
                </a:solidFill>
                <a:latin typeface="Calibri"/>
              </a:rPr>
              <a:t>Prompt caching: the unchanging instructions are billed </a:t>
            </a:r>
            <a:r>
              <a:rPr sz="950" b="0" i="0">
                <a:solidFill>
                  <a:srgbClr val="5D6B7E"/>
                </a:solidFill>
                <a:latin typeface="Calibri"/>
              </a:rPr>
              <a:t>once, cheaply.</a:t>
            </a:r>
            <a:r>
              <a:rPr lang="en-GB" sz="950">
                <a:solidFill>
                  <a:srgbClr val="5D6B7E"/>
                </a:solidFill>
                <a:latin typeface="Calibri"/>
              </a:rPr>
              <a:t> CACHE- SHORT TERM MEMORY</a:t>
            </a:r>
            <a:endParaRPr sz="950" b="0" i="0">
              <a:solidFill>
                <a:srgbClr val="5D6B7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9200" y="3035808"/>
            <a:ext cx="3246120" cy="138988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5029200" y="3035808"/>
            <a:ext cx="3246120" cy="64008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212080" y="3182112"/>
            <a:ext cx="288036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Route by difficulty</a:t>
            </a:r>
          </a:p>
          <a:p>
            <a:pPr algn="l">
              <a:lnSpc>
                <a:spcPct val="118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Small, cheap model for routine tasks; the big model only for hard ones.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94192" y="3035808"/>
            <a:ext cx="3246120" cy="138988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ectangle 16"/>
          <p:cNvSpPr/>
          <p:nvPr/>
        </p:nvSpPr>
        <p:spPr>
          <a:xfrm>
            <a:off x="8394192" y="3035808"/>
            <a:ext cx="3246120" cy="6400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8577072" y="3182112"/>
            <a:ext cx="2880360" cy="7347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 dirty="0" err="1">
                <a:solidFill>
                  <a:srgbClr val="0F2145"/>
                </a:solidFill>
                <a:latin typeface="Calibri"/>
              </a:rPr>
              <a:t>Summarise</a:t>
            </a:r>
            <a:r>
              <a:rPr sz="1150" b="1" i="0" dirty="0">
                <a:solidFill>
                  <a:srgbClr val="0F2145"/>
                </a:solidFill>
                <a:latin typeface="Calibri"/>
              </a:rPr>
              <a:t> once, reuse</a:t>
            </a:r>
          </a:p>
          <a:p>
            <a:pPr>
              <a:lnSpc>
                <a:spcPct val="118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Distil the 300-page report one time; query the summary all </a:t>
            </a:r>
            <a:r>
              <a:rPr sz="950" b="0" i="0" err="1">
                <a:solidFill>
                  <a:srgbClr val="5D6B7E"/>
                </a:solidFill>
                <a:latin typeface="Calibri"/>
              </a:rPr>
              <a:t>quarter.</a:t>
            </a:r>
            <a:r>
              <a:rPr lang="en-US" sz="950" err="1">
                <a:solidFill>
                  <a:srgbClr val="5D6B7E"/>
                </a:solidFill>
                <a:ea typeface="+mn-lt"/>
                <a:cs typeface="+mn-lt"/>
              </a:rPr>
              <a:t>You</a:t>
            </a:r>
            <a:r>
              <a:rPr lang="en-US" sz="950">
                <a:solidFill>
                  <a:srgbClr val="5D6B7E"/>
                </a:solidFill>
                <a:ea typeface="+mn-lt"/>
                <a:cs typeface="+mn-lt"/>
              </a:rPr>
              <a:t> only feed the 5-page cheat sheet into your daily queries, instantly cutting your token usage</a:t>
            </a:r>
            <a:endParaRPr lang="en-US" sz="950" b="0" i="0">
              <a:solidFill>
                <a:srgbClr val="5D6B7E"/>
              </a:solidFill>
              <a:ea typeface="+mn-lt"/>
              <a:cs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9200" y="4553712"/>
            <a:ext cx="3246120" cy="138988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5029200" y="4553712"/>
            <a:ext cx="3246120" cy="64008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5212080" y="4700016"/>
            <a:ext cx="288036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Cap the output</a:t>
            </a:r>
          </a:p>
          <a:p>
            <a:pPr algn="l">
              <a:lnSpc>
                <a:spcPct val="118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Ask for 5 bullets, not an essay. Output tokens cost more than input.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94192" y="4553712"/>
            <a:ext cx="3246120" cy="138988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8394192" y="4553712"/>
            <a:ext cx="3246120" cy="6400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8577072" y="4700016"/>
            <a:ext cx="288036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Batch the non-urgent</a:t>
            </a:r>
          </a:p>
          <a:p>
            <a:pPr algn="l">
              <a:lnSpc>
                <a:spcPct val="118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Overnight batch processing runs at roughly half price.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640" y="6144768"/>
            <a:ext cx="11094415" cy="384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548640" y="6126480"/>
            <a:ext cx="11094415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50" b="0" i="1">
                <a:solidFill>
                  <a:srgbClr val="5D6B7E"/>
                </a:solidFill>
                <a:latin typeface="Calibri"/>
              </a:rPr>
              <a:t>Token optimisation is the new working-capital optimisation — same instinct, different balance sheet.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38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E · FRAMEWORKS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Evals — the exam papers every AI must pass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481328"/>
            <a:ext cx="5577840" cy="2377440"/>
          </a:xfrm>
          <a:prstGeom prst="roundRect">
            <a:avLst>
              <a:gd name="adj" fmla="val 7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86384" y="1481328"/>
            <a:ext cx="5120640" cy="23774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What's in an eval suite</a:t>
            </a:r>
          </a:p>
          <a:p>
            <a:pPr algn="l">
              <a:lnSpc>
                <a:spcPct val="115000"/>
              </a:lnSpc>
              <a:spcBef>
                <a:spcPts val="800"/>
              </a:spcBef>
            </a:pPr>
            <a:r>
              <a:rPr sz="10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50" b="0" i="0">
                <a:solidFill>
                  <a:srgbClr val="1B2A41"/>
                </a:solidFill>
                <a:latin typeface="Calibri"/>
              </a:rPr>
              <a:t>A golden dataset — 100–1,000 questions with known correct answers</a:t>
            </a:r>
          </a:p>
          <a:p>
            <a:pPr algn="l">
              <a:lnSpc>
                <a:spcPct val="115000"/>
              </a:lnSpc>
              <a:spcBef>
                <a:spcPts val="500"/>
              </a:spcBef>
            </a:pPr>
            <a:r>
              <a:rPr sz="10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50" b="0" i="0">
                <a:solidFill>
                  <a:srgbClr val="1B2A41"/>
                </a:solidFill>
                <a:latin typeface="Calibri"/>
              </a:rPr>
              <a:t>Scoring rules — exact match, rubric, or a second AI as examiner</a:t>
            </a:r>
          </a:p>
          <a:p>
            <a:pPr algn="l">
              <a:lnSpc>
                <a:spcPct val="115000"/>
              </a:lnSpc>
              <a:spcBef>
                <a:spcPts val="500"/>
              </a:spcBef>
            </a:pPr>
            <a:r>
              <a:rPr sz="10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50" b="0" i="0">
                <a:solidFill>
                  <a:srgbClr val="1B2A41"/>
                </a:solidFill>
                <a:latin typeface="Calibri"/>
              </a:rPr>
              <a:t>Pass thresholds — “≥95% accuracy, 100% valid citations”</a:t>
            </a:r>
          </a:p>
          <a:p>
            <a:pPr algn="l">
              <a:lnSpc>
                <a:spcPct val="115000"/>
              </a:lnSpc>
              <a:spcBef>
                <a:spcPts val="500"/>
              </a:spcBef>
            </a:pPr>
            <a:r>
              <a:rPr sz="10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050" b="0" i="0">
                <a:solidFill>
                  <a:srgbClr val="1B2A41"/>
                </a:solidFill>
                <a:latin typeface="Calibri"/>
              </a:rPr>
              <a:t>Run on every change — new model, new prompt, new documents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4041648"/>
            <a:ext cx="557784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48640" y="4041648"/>
            <a:ext cx="64008" cy="1828800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86384" y="4041648"/>
            <a:ext cx="5120640" cy="18288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Desk example — credit-note agent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sz="1050" b="0" i="0">
                <a:solidFill>
                  <a:srgbClr val="5D6B7E"/>
                </a:solidFill>
                <a:latin typeface="Calibri"/>
              </a:rPr>
              <a:t>200 past credit notes become the answer key. Before any release the agent must score ≥95% on ratio accuracy and 100% on citation validity — or it doesn't ship.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2240" y="1481328"/>
            <a:ext cx="512064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50" b="1" i="0" spc="160">
                <a:solidFill>
                  <a:srgbClr val="5D6B7E"/>
                </a:solidFill>
                <a:latin typeface="Calibri"/>
              </a:rPr>
              <a:t>THE EVAL GATE — HOW AI GOES LIVE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92240" y="1938528"/>
            <a:ext cx="1828800" cy="822960"/>
          </a:xfrm>
          <a:prstGeom prst="roundRect">
            <a:avLst>
              <a:gd name="adj" fmla="val 10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565392" y="1938528"/>
            <a:ext cx="1682496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100" b="1" i="0">
                <a:solidFill>
                  <a:srgbClr val="0F2145"/>
                </a:solidFill>
                <a:latin typeface="Calibri"/>
              </a:rPr>
              <a:t>Build / change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5D6B7E"/>
                </a:solidFill>
                <a:latin typeface="Calibri"/>
              </a:rPr>
              <a:t>new prompt, model, data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8375904" y="2240280"/>
            <a:ext cx="274320" cy="201168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Diamond 13"/>
          <p:cNvSpPr/>
          <p:nvPr/>
        </p:nvSpPr>
        <p:spPr>
          <a:xfrm>
            <a:off x="8686800" y="1801368"/>
            <a:ext cx="1280160" cy="1097280"/>
          </a:xfrm>
          <a:prstGeom prst="diamond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778240" y="2075688"/>
            <a:ext cx="1097280" cy="5486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000" b="1" i="0">
                <a:solidFill>
                  <a:srgbClr val="0F2145"/>
                </a:solidFill>
                <a:latin typeface="Calibri"/>
              </a:rPr>
              <a:t>Eval gate</a:t>
            </a:r>
          </a:p>
          <a:p>
            <a:pPr algn="ctr"/>
            <a:r>
              <a:rPr sz="850" b="0" i="0">
                <a:solidFill>
                  <a:srgbClr val="5C4A0E"/>
                </a:solidFill>
                <a:latin typeface="Calibri"/>
              </a:rPr>
              <a:t>pass?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0003536" y="2240280"/>
            <a:ext cx="274320" cy="201168"/>
          </a:xfrm>
          <a:prstGeom prst="right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985248" y="1920240"/>
            <a:ext cx="731520" cy="21945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50" b="1" i="0">
                <a:solidFill>
                  <a:srgbClr val="2F7D5B"/>
                </a:solidFill>
                <a:latin typeface="Calibri"/>
              </a:rPr>
              <a:t>yes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314432" y="1938528"/>
            <a:ext cx="1325880" cy="822960"/>
          </a:xfrm>
          <a:prstGeom prst="roundRect">
            <a:avLst>
              <a:gd name="adj" fmla="val 10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10387584" y="1938528"/>
            <a:ext cx="1179576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100" b="1" i="0">
                <a:solidFill>
                  <a:srgbClr val="FFFFFF"/>
                </a:solidFill>
                <a:latin typeface="Calibri"/>
              </a:rPr>
              <a:t>Deploy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C9D6EE"/>
                </a:solidFill>
                <a:latin typeface="Calibri"/>
              </a:rPr>
              <a:t>to the desk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9235440" y="2926080"/>
            <a:ext cx="182880" cy="320040"/>
          </a:xfrm>
          <a:prstGeom prst="downArrow">
            <a:avLst/>
          </a:prstGeom>
          <a:solidFill>
            <a:srgbClr val="A63D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9491472" y="2962656"/>
            <a:ext cx="640080" cy="21945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50" b="1" i="0">
                <a:solidFill>
                  <a:srgbClr val="A63D40"/>
                </a:solidFill>
                <a:latin typeface="Calibri"/>
              </a:rPr>
              <a:t>no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66759" y="3310128"/>
            <a:ext cx="1920240" cy="731520"/>
          </a:xfrm>
          <a:prstGeom prst="roundRect">
            <a:avLst>
              <a:gd name="adj" fmla="val 10000"/>
            </a:avLst>
          </a:prstGeom>
          <a:solidFill>
            <a:srgbClr val="F6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8439911" y="3310128"/>
            <a:ext cx="1773936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050" b="1" i="0">
                <a:solidFill>
                  <a:srgbClr val="A63D40"/>
                </a:solidFill>
                <a:latin typeface="Calibri"/>
              </a:rPr>
              <a:t>Fix &amp; retry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5D6B7E"/>
                </a:solidFill>
                <a:latin typeface="Calibri"/>
              </a:rPr>
              <a:t>never reaches users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14432" y="3310128"/>
            <a:ext cx="1325880" cy="731520"/>
          </a:xfrm>
          <a:prstGeom prst="roundRect">
            <a:avLst>
              <a:gd name="adj" fmla="val 10000"/>
            </a:avLst>
          </a:prstGeom>
          <a:solidFill>
            <a:srgbClr val="2443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10387584" y="3310128"/>
            <a:ext cx="1179576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sz="1050" b="1" i="0">
                <a:solidFill>
                  <a:srgbClr val="FFFFFF"/>
                </a:solidFill>
                <a:latin typeface="Calibri"/>
              </a:rPr>
              <a:t>Monitor</a:t>
            </a:r>
          </a:p>
          <a:p>
            <a:pPr algn="ctr">
              <a:spcBef>
                <a:spcPts val="200"/>
              </a:spcBef>
            </a:pPr>
            <a:r>
              <a:rPr sz="800" b="0" i="0">
                <a:solidFill>
                  <a:srgbClr val="C9D6EE"/>
                </a:solidFill>
                <a:latin typeface="Calibri"/>
              </a:rPr>
              <a:t>live answers sampled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92240" y="4224528"/>
            <a:ext cx="5212080" cy="594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sz="1000" b="0" i="1">
                <a:solidFill>
                  <a:srgbClr val="5D6B7E"/>
                </a:solidFill>
                <a:latin typeface="Calibri"/>
              </a:rPr>
              <a:t>Failures found in production are added to the golden set — the exam gets harder every quarter.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92240" y="5138928"/>
            <a:ext cx="5148072" cy="731520"/>
          </a:xfrm>
          <a:prstGeom prst="roundRect">
            <a:avLst>
              <a:gd name="adj" fmla="val 10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6711696" y="5138928"/>
            <a:ext cx="4754880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sz="1050" b="1" i="0">
                <a:solidFill>
                  <a:srgbClr val="8F7113"/>
                </a:solidFill>
                <a:latin typeface="Calibri"/>
              </a:rPr>
              <a:t>MBA angle: </a:t>
            </a:r>
            <a:r>
              <a:rPr sz="1050" b="0" i="0">
                <a:solidFill>
                  <a:srgbClr val="1B2A41"/>
                </a:solidFill>
                <a:latin typeface="Calibri"/>
              </a:rPr>
              <a:t>designing evals is a judgement job, not a coding job — it's model risk &amp; AI governance work.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48640" y="6035040"/>
            <a:ext cx="11094415" cy="402336"/>
          </a:xfrm>
          <a:prstGeom prst="roundRect">
            <a:avLst>
              <a:gd name="adj" fmla="val 14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86384" y="6035040"/>
            <a:ext cx="10637215" cy="40233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00" b="1" i="0">
                <a:solidFill>
                  <a:srgbClr val="C9A227"/>
                </a:solidFill>
                <a:latin typeface="Calibri"/>
              </a:rPr>
              <a:t>House rule: </a:t>
            </a:r>
            <a:r>
              <a:rPr sz="1100" b="0" i="0">
                <a:solidFill>
                  <a:srgbClr val="FFFFFF"/>
                </a:solidFill>
                <a:latin typeface="Calibri"/>
              </a:rPr>
              <a:t>no eval, no deploy — the AI equivalent of “no audit, no accounts.”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39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INDUSTRY SIGNAL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What the street is building — right now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17904"/>
            <a:ext cx="3611880" cy="212140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517904"/>
            <a:ext cx="3611880" cy="73152"/>
          </a:xfrm>
          <a:prstGeom prst="rect">
            <a:avLst/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8096" y="1700784"/>
            <a:ext cx="32004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JPMorgan Chase</a:t>
            </a:r>
          </a:p>
          <a:p>
            <a:pPr algn="l">
              <a:spcBef>
                <a:spcPts val="400"/>
              </a:spcBef>
            </a:pPr>
            <a:r>
              <a:rPr sz="2400" b="1" i="0">
                <a:solidFill>
                  <a:srgbClr val="3A5C9E"/>
                </a:solidFill>
                <a:latin typeface="Georgia"/>
              </a:rPr>
              <a:t>$17B</a:t>
            </a:r>
          </a:p>
          <a:p>
            <a:pPr algn="l">
              <a:lnSpc>
                <a:spcPct val="118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AI spend, 2025. LLM Suite live for 200K+ employees; IndexGPT research; AI on FICC desks.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5968" y="1517904"/>
            <a:ext cx="3611880" cy="212140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315968" y="1517904"/>
            <a:ext cx="3611880" cy="731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535424" y="1700784"/>
            <a:ext cx="32004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Morgan Stanley</a:t>
            </a:r>
          </a:p>
          <a:p>
            <a:pPr algn="l">
              <a:spcBef>
                <a:spcPts val="400"/>
              </a:spcBef>
            </a:pPr>
            <a:r>
              <a:rPr sz="2400" b="1" i="0">
                <a:solidFill>
                  <a:srgbClr val="8F7113"/>
                </a:solidFill>
                <a:latin typeface="Georgia"/>
              </a:rPr>
              <a:t>100K+</a:t>
            </a:r>
          </a:p>
          <a:p>
            <a:pPr algn="l">
              <a:lnSpc>
                <a:spcPct val="118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wealth documents behind its GPT-4 advisor copilot — the flagship RAG deployment.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83296" y="1517904"/>
            <a:ext cx="3611880" cy="212140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83296" y="1517904"/>
            <a:ext cx="3611880" cy="73152"/>
          </a:xfrm>
          <a:prstGeom prst="rect">
            <a:avLst/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302752" y="1700784"/>
            <a:ext cx="32004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Goldman Sachs</a:t>
            </a:r>
          </a:p>
          <a:p>
            <a:pPr algn="l">
              <a:spcBef>
                <a:spcPts val="400"/>
              </a:spcBef>
            </a:pPr>
            <a:r>
              <a:rPr sz="2400" b="1" i="0">
                <a:solidFill>
                  <a:srgbClr val="3A5C9E"/>
                </a:solidFill>
                <a:latin typeface="Georgia"/>
              </a:rPr>
              <a:t>95%</a:t>
            </a:r>
          </a:p>
          <a:p>
            <a:pPr algn="l">
              <a:lnSpc>
                <a:spcPct val="118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of PE firms expected to use AI by 2026; internal coding agents already on the floor.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3785615"/>
            <a:ext cx="3611880" cy="212140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548640" y="3785615"/>
            <a:ext cx="3611880" cy="731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68096" y="3968496"/>
            <a:ext cx="32004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BloombergGPT</a:t>
            </a:r>
          </a:p>
          <a:p>
            <a:pPr algn="l">
              <a:spcBef>
                <a:spcPts val="400"/>
              </a:spcBef>
            </a:pPr>
            <a:r>
              <a:rPr sz="2400" b="1" i="0">
                <a:solidFill>
                  <a:srgbClr val="8F7113"/>
                </a:solidFill>
                <a:latin typeface="Georgia"/>
              </a:rPr>
              <a:t>363B</a:t>
            </a:r>
          </a:p>
          <a:p>
            <a:pPr algn="l">
              <a:lnSpc>
                <a:spcPct val="118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finance tokens trained on — the proof that domain LLMs are worth building.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15968" y="3785615"/>
            <a:ext cx="3611880" cy="212140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4315968" y="3785615"/>
            <a:ext cx="3611880" cy="73152"/>
          </a:xfrm>
          <a:prstGeom prst="rect">
            <a:avLst/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4535424" y="3968496"/>
            <a:ext cx="32004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Kotak · HDFC · Axis</a:t>
            </a:r>
          </a:p>
          <a:p>
            <a:pPr algn="l">
              <a:spcBef>
                <a:spcPts val="400"/>
              </a:spcBef>
            </a:pPr>
            <a:r>
              <a:rPr sz="2400" b="1" i="0">
                <a:solidFill>
                  <a:srgbClr val="3A5C9E"/>
                </a:solidFill>
                <a:latin typeface="Georgia"/>
              </a:rPr>
              <a:t>India</a:t>
            </a:r>
          </a:p>
          <a:p>
            <a:pPr algn="l">
              <a:lnSpc>
                <a:spcPct val="118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wealth bots, KYC automation, regional-language FinBERT, credit underwriting agents.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83296" y="3785615"/>
            <a:ext cx="3611880" cy="212140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8083296" y="3785615"/>
            <a:ext cx="3611880" cy="731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8302752" y="3968496"/>
            <a:ext cx="3200400" cy="1828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Citi · Deutsche · UBS</a:t>
            </a:r>
          </a:p>
          <a:p>
            <a:pPr algn="l">
              <a:spcBef>
                <a:spcPts val="400"/>
              </a:spcBef>
            </a:pPr>
            <a:r>
              <a:rPr sz="2400" b="1" i="0">
                <a:solidFill>
                  <a:srgbClr val="8F7113"/>
                </a:solidFill>
                <a:latin typeface="Georgia"/>
              </a:rPr>
              <a:t>Basel IV</a:t>
            </a:r>
          </a:p>
          <a:p>
            <a:pPr algn="l">
              <a:lnSpc>
                <a:spcPct val="118000"/>
              </a:lnSpc>
              <a:spcBef>
                <a:spcPts val="4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FRTB capital, SA-CVA and Pillar 3 disclosure pipelines going agentic.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40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INDUSTRY SIGNAL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The project map — who's building what, by name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" y="1517904"/>
          <a:ext cx="11109960" cy="4690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Company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Project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What it does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JPMorgan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LLM Suite · IndexGPT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Internal ChatGPT for 200K+ staff; AI-built thematic investment indices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Morgan Stanley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AI @ MS · Debrief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RAG copilot over research library; meeting notes auto-drafted into the CRM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Goldman Sachs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GS AI Assistant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Firmwide copilot for drafting, summarising and code on the trading floor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BlackRock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Aladdin Copilot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Natural-language layer over the world's largest risk platform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Citi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Citi Assist · Stylus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Policy navigator for staff; document summarisation at bank scale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Bloomberg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BloombergGPT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50B-parameter finance-trained LLM inside Terminal workflows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Mastercard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Decision Intelligence Pro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GenAI transaction scoring — fraud detection lifted up to ~300%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207">
                <a:tc>
                  <a:txBody>
                    <a:bodyPr/>
                    <a:lstStyle/>
                    <a:p>
                      <a:pPr algn="l"/>
                      <a:r>
                        <a:rPr sz="1050" b="1">
                          <a:solidFill>
                            <a:srgbClr val="0F2145"/>
                          </a:solidFill>
                          <a:latin typeface="Calibri"/>
                        </a:rPr>
                        <a:t>HDFC · Kotak · Axis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India AI stack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50" b="0">
                          <a:solidFill>
                            <a:srgbClr val="1B2A41"/>
                          </a:solidFill>
                          <a:latin typeface="Calibri"/>
                        </a:rPr>
                        <a:t>KYC automation, wealth bots, vernacular FinBERT, credit underwriting agents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" y="6272784"/>
            <a:ext cx="11094415" cy="2377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50" b="0" i="1">
                <a:solidFill>
                  <a:srgbClr val="5D6B7E"/>
                </a:solidFill>
                <a:latin typeface="Calibri"/>
              </a:rPr>
              <a:t>Pattern to notice: every project is a copilot, a RAG library or an agent — exactly the three shapes you learned this morning.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41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CHECKPOINT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Glossary II — systems words, now that you know them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" y="1517904"/>
          <a:ext cx="1110995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7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632"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Term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Plain-English meaning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Finance example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System prompt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The standing instructions a builder gives the model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“You are a credit analyst; never estimate missing data”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Fine-tuning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Extra training on your own examples to specialise a model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 model tuned on 10,000 past credit notes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RAG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Fetch the relevant documents, answer only from them, cite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Policy Q&amp;A over RBI master directions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Hallucination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Fluent, confident, wrong — unsupported output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An invented “RBI Circular 2023/114”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Agent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LLM + tools + memory + planning, looping toward a goal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Portfolio-review bot: fetch → compute → draft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Orchestration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The traffic control sequencing models, tools and agents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LangChain chains · LangGraph graphs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MCP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The standard plug connecting AI to systems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One protocol: market data + CRM + risk DB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Guardrail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 hard rule enforced around the model, not by it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“No email leaves without human approval”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632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Eval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An exam paper you run on the AI before and after changes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100 known Q&amp;As, scored on every release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42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CHECKPOINT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Session 1 in nine 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54480"/>
            <a:ext cx="3611880" cy="117043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554480"/>
            <a:ext cx="64008" cy="117043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49808" y="1700784"/>
            <a:ext cx="324612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GenAI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AI that writes, not just scores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5968" y="1554480"/>
            <a:ext cx="3611880" cy="117043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315968" y="1554480"/>
            <a:ext cx="64008" cy="117043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517136" y="1700784"/>
            <a:ext cx="324612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LLM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next-word prediction at colossal scale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83296" y="1554480"/>
            <a:ext cx="3611880" cy="117043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83296" y="1554480"/>
            <a:ext cx="64008" cy="117043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284464" y="1700784"/>
            <a:ext cx="324612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Context window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the model's desk — what it can see now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8640" y="2852928"/>
            <a:ext cx="3611880" cy="117043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548640" y="2852928"/>
            <a:ext cx="64008" cy="117043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49808" y="2999232"/>
            <a:ext cx="324612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Memory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engineered recall across sessions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15968" y="2852928"/>
            <a:ext cx="3611880" cy="117043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4315968" y="2852928"/>
            <a:ext cx="64008" cy="117043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4517136" y="2999232"/>
            <a:ext cx="324612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Hallucination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fluent, confident, wrong — five types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83296" y="2852928"/>
            <a:ext cx="3611880" cy="117043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8083296" y="2852928"/>
            <a:ext cx="64008" cy="117043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8284464" y="2999232"/>
            <a:ext cx="324612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RAG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open-book answers from your documents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640" y="4151376"/>
            <a:ext cx="3611880" cy="117043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548640" y="4151376"/>
            <a:ext cx="64008" cy="117043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49808" y="4297680"/>
            <a:ext cx="324612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Agent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LLM + tools + memory + planning, in a loop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15968" y="4151376"/>
            <a:ext cx="3611880" cy="117043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4315968" y="4151376"/>
            <a:ext cx="64008" cy="117043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4517136" y="4297680"/>
            <a:ext cx="324612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LangChain / LangGraph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pipelines vs decision-graphs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083296" y="4151376"/>
            <a:ext cx="3611880" cy="117043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8083296" y="4151376"/>
            <a:ext cx="64008" cy="117043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8284464" y="4297680"/>
            <a:ext cx="324612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MCP</a:t>
            </a:r>
          </a:p>
          <a:p>
            <a:pPr algn="l">
              <a:lnSpc>
                <a:spcPct val="112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USB-C: one protocol to plug AI into systems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48640" y="5532120"/>
            <a:ext cx="11094415" cy="685800"/>
          </a:xfrm>
          <a:prstGeom prst="roundRect">
            <a:avLst>
              <a:gd name="adj" fmla="val 10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822959" y="5532120"/>
            <a:ext cx="10545775" cy="6858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 i="0">
                <a:solidFill>
                  <a:srgbClr val="C9A227"/>
                </a:solidFill>
                <a:latin typeface="Calibri"/>
              </a:rPr>
              <a:t>Lunch · 1 PM — 2 PM.   </a:t>
            </a:r>
            <a:r>
              <a:rPr sz="1300" b="0" i="0">
                <a:solidFill>
                  <a:srgbClr val="FFFFFF"/>
                </a:solidFill>
                <a:latin typeface="Calibri"/>
              </a:rPr>
              <a:t>Return with your laptop charged: at 2 PM sharp we start building.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43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1143000"/>
            <a:ext cx="2926080" cy="1645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600" b="1" i="0">
                <a:solidFill>
                  <a:srgbClr val="C9A227"/>
                </a:solidFill>
                <a:latin typeface="Georgia"/>
              </a:rPr>
              <a:t>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" y="2788920"/>
            <a:ext cx="10607040" cy="1463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000" b="1" i="0">
                <a:solidFill>
                  <a:srgbClr val="FFFFFF"/>
                </a:solidFill>
                <a:latin typeface="Georgia"/>
              </a:rPr>
              <a:t>Session 2 · Build &amp; Apply</a:t>
            </a:r>
          </a:p>
          <a:p>
            <a:pPr algn="l">
              <a:spcBef>
                <a:spcPts val="800"/>
              </a:spcBef>
            </a:pPr>
            <a:r>
              <a:rPr sz="1600" b="0" i="0">
                <a:solidFill>
                  <a:srgbClr val="C9D6EE"/>
                </a:solidFill>
                <a:latin typeface="Calibri"/>
              </a:rPr>
              <a:t>Four live builds, one graded group project — AI writes the code, you supply the finance judgement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" y="4343400"/>
            <a:ext cx="10058400" cy="10972"/>
          </a:xfrm>
          <a:prstGeom prst="rect">
            <a:avLst/>
          </a:prstGeom>
          <a:solidFill>
            <a:srgbClr val="335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48640" y="4617720"/>
            <a:ext cx="1874519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A227"/>
                </a:solidFill>
                <a:latin typeface="Calibri"/>
              </a:rPr>
              <a:t>2:00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8FA1C4"/>
                </a:solidFill>
                <a:latin typeface="Calibri"/>
              </a:rPr>
              <a:t>Build 1 · Trading algos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5728" y="4617720"/>
            <a:ext cx="1874519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A227"/>
                </a:solidFill>
                <a:latin typeface="Calibri"/>
              </a:rPr>
              <a:t>2:45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8FA1C4"/>
                </a:solidFill>
                <a:latin typeface="Calibri"/>
              </a:rPr>
              <a:t>Build 2 · Backtesting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42816" y="4617720"/>
            <a:ext cx="1874519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A227"/>
                </a:solidFill>
                <a:latin typeface="Calibri"/>
              </a:rPr>
              <a:t>3:20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8FA1C4"/>
                </a:solidFill>
                <a:latin typeface="Calibri"/>
              </a:rPr>
              <a:t>Build 3 · Earnings dashboard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9904" y="4617720"/>
            <a:ext cx="1874519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A227"/>
                </a:solidFill>
                <a:latin typeface="Calibri"/>
              </a:rPr>
              <a:t>3:55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8FA1C4"/>
                </a:solidFill>
                <a:latin typeface="Calibri"/>
              </a:rPr>
              <a:t>Build 4 · Portfolio + Basel RAG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36992" y="4617720"/>
            <a:ext cx="1874519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A227"/>
                </a:solidFill>
                <a:latin typeface="Calibri"/>
              </a:rPr>
              <a:t>4:30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8FA1C4"/>
                </a:solidFill>
                <a:latin typeface="Calibri"/>
              </a:rPr>
              <a:t>Live project briefing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84080" y="4617720"/>
            <a:ext cx="1874519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C9A227"/>
                </a:solidFill>
                <a:latin typeface="Calibri"/>
              </a:rPr>
              <a:t>4:50</a:t>
            </a:r>
          </a:p>
          <a:p>
            <a:pPr algn="l">
              <a:lnSpc>
                <a:spcPct val="110000"/>
              </a:lnSpc>
              <a:spcBef>
                <a:spcPts val="200"/>
              </a:spcBef>
            </a:pPr>
            <a:r>
              <a:rPr sz="1000" b="0" i="0">
                <a:solidFill>
                  <a:srgbClr val="8FA1C4"/>
                </a:solidFill>
                <a:latin typeface="Calibri"/>
              </a:rPr>
              <a:t>Careers &amp; close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8FA1C4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8FA1C4"/>
                </a:solidFill>
                <a:latin typeface="Calibri"/>
              </a:rPr>
              <a:t>SESSION 2  ·  44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A · BASICS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What is AI? Four nested ideas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554480"/>
            <a:ext cx="5577840" cy="4480560"/>
          </a:xfrm>
          <a:prstGeom prst="roundRect">
            <a:avLst>
              <a:gd name="adj" fmla="val 5000"/>
            </a:avLst>
          </a:prstGeom>
          <a:solidFill>
            <a:srgbClr val="E9EFF8"/>
          </a:solidFill>
          <a:ln w="9525">
            <a:solidFill>
              <a:srgbClr val="3A5C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68096" y="1636776"/>
            <a:ext cx="5166359" cy="58521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 spc="100">
                <a:solidFill>
                  <a:srgbClr val="0F2145"/>
                </a:solidFill>
                <a:latin typeface="Calibri"/>
              </a:rPr>
              <a:t>ARTIFICIAL INTELLIGENCE</a:t>
            </a:r>
          </a:p>
          <a:p>
            <a:pPr algn="l">
              <a:spcBef>
                <a:spcPts val="1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Any software that mimics human judgement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4672" y="2249424"/>
            <a:ext cx="5065775" cy="3639312"/>
          </a:xfrm>
          <a:prstGeom prst="roundRect">
            <a:avLst>
              <a:gd name="adj" fmla="val 5000"/>
            </a:avLst>
          </a:prstGeom>
          <a:solidFill>
            <a:srgbClr val="D5E1F2"/>
          </a:solidFill>
          <a:ln w="9525">
            <a:solidFill>
              <a:srgbClr val="3A5C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24128" y="2331720"/>
            <a:ext cx="4654295" cy="58521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 spc="100">
                <a:solidFill>
                  <a:srgbClr val="0F2145"/>
                </a:solidFill>
                <a:latin typeface="Calibri"/>
              </a:rPr>
              <a:t>MACHINE LEARNING</a:t>
            </a:r>
          </a:p>
          <a:p>
            <a:pPr algn="l">
              <a:spcBef>
                <a:spcPts val="1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Learns rules from data instead of being programmed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60704" y="2944368"/>
            <a:ext cx="4553712" cy="2798064"/>
          </a:xfrm>
          <a:prstGeom prst="roundRect">
            <a:avLst>
              <a:gd name="adj" fmla="val 5000"/>
            </a:avLst>
          </a:prstGeom>
          <a:solidFill>
            <a:srgbClr val="BFD2EC"/>
          </a:solidFill>
          <a:ln w="9525">
            <a:solidFill>
              <a:srgbClr val="3A5C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280160" y="3026663"/>
            <a:ext cx="4142231" cy="58521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 spc="100">
                <a:solidFill>
                  <a:srgbClr val="0F2145"/>
                </a:solidFill>
                <a:latin typeface="Calibri"/>
              </a:rPr>
              <a:t>DEEP LEARNING</a:t>
            </a:r>
          </a:p>
          <a:p>
            <a:pPr algn="l">
              <a:spcBef>
                <a:spcPts val="1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Neural networks — learns from raw text, images, sound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16736" y="3639312"/>
            <a:ext cx="4041648" cy="1956816"/>
          </a:xfrm>
          <a:prstGeom prst="roundRect">
            <a:avLst>
              <a:gd name="adj" fmla="val 5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536192" y="3721608"/>
            <a:ext cx="3630168" cy="58521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 spc="100">
                <a:solidFill>
                  <a:srgbClr val="FFFFFF"/>
                </a:solidFill>
                <a:latin typeface="Calibri"/>
              </a:rPr>
              <a:t>GENERATIVE AI · LLMs</a:t>
            </a:r>
          </a:p>
          <a:p>
            <a:pPr algn="l">
              <a:spcBef>
                <a:spcPts val="100"/>
              </a:spcBef>
            </a:pPr>
            <a:r>
              <a:rPr sz="950" b="0" i="0">
                <a:solidFill>
                  <a:srgbClr val="C9D6EE"/>
                </a:solidFill>
                <a:latin typeface="Calibri"/>
              </a:rPr>
              <a:t>Creates new text, code and analysis — ChatGPT, Claude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2240" y="1554480"/>
            <a:ext cx="5120640" cy="102412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6492240" y="1554480"/>
            <a:ext cx="64008" cy="1024128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6711696" y="1700784"/>
            <a:ext cx="4754879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AI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1696" y="2084831"/>
            <a:ext cx="4736592" cy="42062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The umbrella. Rules, logic, prediction — e.g. a loan-eligibility rule engine.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92240" y="2706624"/>
            <a:ext cx="5120640" cy="102412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6492240" y="2706624"/>
            <a:ext cx="64008" cy="1024128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711696" y="2852928"/>
            <a:ext cx="4754879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Machine Learning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1696" y="3236976"/>
            <a:ext cx="4736592" cy="42062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Show it 1 lakh past loans; it learns which borrowers default. No rules hand-written.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92240" y="3858768"/>
            <a:ext cx="5120640" cy="102412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6492240" y="3858768"/>
            <a:ext cx="64008" cy="1024128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6711696" y="4005072"/>
            <a:ext cx="4754879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Deep Learning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11696" y="4389120"/>
            <a:ext cx="4736592" cy="42062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ML with many-layered neural networks. Powers fraud detection, face-KYC, speech.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92240" y="5010912"/>
            <a:ext cx="5120640" cy="102412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6492240" y="5010912"/>
            <a:ext cx="64008" cy="102412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711696" y="5157216"/>
            <a:ext cx="4754879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Generative AI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11696" y="5541264"/>
            <a:ext cx="4736592" cy="42062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8000"/>
              </a:lnSpc>
            </a:pPr>
            <a:r>
              <a:rPr sz="1050" b="0" i="0">
                <a:solidFill>
                  <a:srgbClr val="5D6B7E"/>
                </a:solidFill>
                <a:latin typeface="Calibri"/>
              </a:rPr>
              <a:t>Doesn't just score or classify — it writes. Research notes, memos, code, emails.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04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BUILD 1 OF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Trading algo system — momentum &amp; mean reversion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481328"/>
            <a:ext cx="6675120" cy="1965960"/>
          </a:xfrm>
          <a:prstGeom prst="roundRect">
            <a:avLst>
              <a:gd name="adj" fmla="val 7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86384" y="1481328"/>
            <a:ext cx="6263640" cy="1965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The concept</a:t>
            </a:r>
          </a:p>
          <a:p>
            <a:pPr algn="l">
              <a:lnSpc>
                <a:spcPct val="130000"/>
              </a:lnSpc>
              <a:spcBef>
                <a:spcPts val="700"/>
              </a:spcBef>
            </a:pPr>
            <a:r>
              <a:rPr sz="1150" b="0" i="0">
                <a:solidFill>
                  <a:srgbClr val="1B2A41"/>
                </a:solidFill>
                <a:latin typeface="Calibri"/>
              </a:rPr>
              <a:t>Momentum: what has been rising tends to keep rising — buy strength. Mean reversion: what has stretched too far from its average tends to snap back — fade extremes. Two opposite philosophies; both reduce to precise, testable rules.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3639312"/>
            <a:ext cx="667512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86384" y="3639312"/>
            <a:ext cx="6309360" cy="23774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What we do live (you prompt, AI codes)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Define the rules in plain English (“buy when 20-day return is top decile…”)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Prompt the AI to translate the rules into Python signals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Run on real NIFTY-stock price history in Google Colab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Inspect the trades it would have taken — argue with them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52360" y="1481328"/>
            <a:ext cx="4160520" cy="2286000"/>
          </a:xfrm>
          <a:prstGeom prst="roundRect">
            <a:avLst>
              <a:gd name="adj" fmla="val 7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690104" y="1481328"/>
            <a:ext cx="3703320" cy="2286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00" b="1" i="0" spc="220">
                <a:solidFill>
                  <a:srgbClr val="C9A227"/>
                </a:solidFill>
                <a:latin typeface="Calibri"/>
              </a:rPr>
              <a:t>YOU SHIP</a:t>
            </a:r>
          </a:p>
          <a:p>
            <a:pPr algn="l">
              <a:lnSpc>
                <a:spcPct val="135000"/>
              </a:lnSpc>
              <a:spcBef>
                <a:spcPts val="900"/>
              </a:spcBef>
            </a:pPr>
            <a:r>
              <a:rPr sz="1300" b="0" i="0">
                <a:solidFill>
                  <a:srgbClr val="FFFFFF"/>
                </a:solidFill>
                <a:latin typeface="Calibri"/>
              </a:rPr>
              <a:t>A working two-strategy signal engine on Indian equities — built from a plain-English prompt, no coding background.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52360" y="3950208"/>
            <a:ext cx="4160520" cy="2066543"/>
          </a:xfrm>
          <a:prstGeom prst="roundRect">
            <a:avLst>
              <a:gd name="adj" fmla="val 7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690104" y="3950208"/>
            <a:ext cx="3703320" cy="20665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00" b="1" i="0" spc="150">
                <a:solidFill>
                  <a:srgbClr val="8F7113"/>
                </a:solidFill>
                <a:latin typeface="Calibri"/>
              </a:rPr>
              <a:t>MAPS TO YOUR SYLLABUS</a:t>
            </a:r>
          </a:p>
          <a:p>
            <a:pPr algn="l">
              <a:lnSpc>
                <a:spcPct val="130000"/>
              </a:lnSpc>
              <a:spcBef>
                <a:spcPts val="800"/>
              </a:spcBef>
            </a:pPr>
            <a:r>
              <a:rPr sz="1200" b="0" i="0">
                <a:solidFill>
                  <a:srgbClr val="1B2A41"/>
                </a:solidFill>
                <a:latin typeface="Calibri"/>
              </a:rPr>
              <a:t>Security Analysis &amp; PM (Sem 2): factor investing, momentum literature, technical vs fundamental debate.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2  ·  45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BUILD 2 OF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Backtesting — does the strategy actually work?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481328"/>
            <a:ext cx="6675120" cy="1965960"/>
          </a:xfrm>
          <a:prstGeom prst="roundRect">
            <a:avLst>
              <a:gd name="adj" fmla="val 7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86384" y="1481328"/>
            <a:ext cx="6263640" cy="1965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The concept</a:t>
            </a:r>
          </a:p>
          <a:p>
            <a:pPr algn="l">
              <a:lnSpc>
                <a:spcPct val="130000"/>
              </a:lnSpc>
              <a:spcBef>
                <a:spcPts val="700"/>
              </a:spcBef>
            </a:pPr>
            <a:r>
              <a:rPr sz="1150" b="0" i="0">
                <a:solidFill>
                  <a:srgbClr val="1B2A41"/>
                </a:solidFill>
                <a:latin typeface="Calibri"/>
              </a:rPr>
              <a:t>A backtest replays your rules over history and scores them. Three numbers matter: Sharpe ratio (return per unit of risk), max drawdown (worst peak-to-trough pain), turnover (how much trading — and cost — the strategy needs).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3639312"/>
            <a:ext cx="667512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86384" y="3639312"/>
            <a:ext cx="6309360" cy="23774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What we do live (you prompt, AI codes)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Feed Build 1's signals into a backtest engine the AI writes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Compute Sharpe, max drawdown, turnover, hit rate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Add transaction costs — watch the edge shrink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Torture test: change the period. Does it survive?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52360" y="1481328"/>
            <a:ext cx="4160520" cy="2286000"/>
          </a:xfrm>
          <a:prstGeom prst="roundRect">
            <a:avLst>
              <a:gd name="adj" fmla="val 7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690104" y="1481328"/>
            <a:ext cx="3703320" cy="2286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00" b="1" i="0" spc="220">
                <a:solidFill>
                  <a:srgbClr val="C9A227"/>
                </a:solidFill>
                <a:latin typeface="Calibri"/>
              </a:rPr>
              <a:t>YOU SHIP</a:t>
            </a:r>
          </a:p>
          <a:p>
            <a:pPr algn="l">
              <a:lnSpc>
                <a:spcPct val="135000"/>
              </a:lnSpc>
              <a:spcBef>
                <a:spcPts val="900"/>
              </a:spcBef>
            </a:pPr>
            <a:r>
              <a:rPr sz="1300" b="0" i="0">
                <a:solidFill>
                  <a:srgbClr val="FFFFFF"/>
                </a:solidFill>
                <a:latin typeface="Calibri"/>
              </a:rPr>
              <a:t>A backtest report card for both strategies — with an honest verdict on whether you'd fund them.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52360" y="3950208"/>
            <a:ext cx="4160520" cy="2066543"/>
          </a:xfrm>
          <a:prstGeom prst="roundRect">
            <a:avLst>
              <a:gd name="adj" fmla="val 7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690104" y="3950208"/>
            <a:ext cx="3703320" cy="20665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00" b="1" i="0" spc="150">
                <a:solidFill>
                  <a:srgbClr val="8F7113"/>
                </a:solidFill>
                <a:latin typeface="Calibri"/>
              </a:rPr>
              <a:t>MAPS TO YOUR SYLLABUS</a:t>
            </a:r>
          </a:p>
          <a:p>
            <a:pPr algn="l">
              <a:lnSpc>
                <a:spcPct val="130000"/>
              </a:lnSpc>
              <a:spcBef>
                <a:spcPts val="800"/>
              </a:spcBef>
            </a:pPr>
            <a:r>
              <a:rPr sz="1200" b="0" i="0">
                <a:solidFill>
                  <a:srgbClr val="1B2A41"/>
                </a:solidFill>
                <a:latin typeface="Calibri"/>
              </a:rPr>
              <a:t>Financial Derivatives &amp; Risk Management: risk-adjusted returns, path dependency, why in-sample success lies (overfitting).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2  ·  46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BUILD 3 OF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Earnings dashboard — reading the concall for you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481328"/>
            <a:ext cx="6675120" cy="1965960"/>
          </a:xfrm>
          <a:prstGeom prst="roundRect">
            <a:avLst>
              <a:gd name="adj" fmla="val 7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86384" y="1481328"/>
            <a:ext cx="6263640" cy="1965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The concept</a:t>
            </a:r>
          </a:p>
          <a:p>
            <a:pPr algn="l">
              <a:lnSpc>
                <a:spcPct val="130000"/>
              </a:lnSpc>
              <a:spcBef>
                <a:spcPts val="700"/>
              </a:spcBef>
            </a:pPr>
            <a:r>
              <a:rPr sz="1150" b="0" i="0">
                <a:solidFill>
                  <a:srgbClr val="1B2A41"/>
                </a:solidFill>
                <a:latin typeface="Calibri"/>
              </a:rPr>
              <a:t>Every quarter, hundreds of pages of earnings calls and press releases land at once. An LLM can read all of it, extract guidance changes, flag tone shifts (FinBERT-style sentiment) and assemble a one-screen dashboard.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3639312"/>
            <a:ext cx="667512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86384" y="3639312"/>
            <a:ext cx="6309360" cy="23774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What we do live (you prompt, AI codes)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Load a real earnings-call transcript (Indian large-cap)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Prompt: extract guidance, margin drivers, capex, one-liners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Score management tone — positive / cautious / evasive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Assemble an HTML dashboard the AI builds for you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52360" y="1481328"/>
            <a:ext cx="4160520" cy="2286000"/>
          </a:xfrm>
          <a:prstGeom prst="roundRect">
            <a:avLst>
              <a:gd name="adj" fmla="val 7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690104" y="1481328"/>
            <a:ext cx="3703320" cy="2286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00" b="1" i="0" spc="220">
                <a:solidFill>
                  <a:srgbClr val="C9A227"/>
                </a:solidFill>
                <a:latin typeface="Calibri"/>
              </a:rPr>
              <a:t>YOU SHIP</a:t>
            </a:r>
          </a:p>
          <a:p>
            <a:pPr algn="l">
              <a:lnSpc>
                <a:spcPct val="135000"/>
              </a:lnSpc>
              <a:spcBef>
                <a:spcPts val="900"/>
              </a:spcBef>
            </a:pPr>
            <a:r>
              <a:rPr sz="1300" b="0" i="0">
                <a:solidFill>
                  <a:srgbClr val="FFFFFF"/>
                </a:solidFill>
                <a:latin typeface="Calibri"/>
              </a:rPr>
              <a:t>A live earnings dashboard for one NIFTY company — transcript to insight in 30 minutes.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52360" y="3950208"/>
            <a:ext cx="4160520" cy="2066543"/>
          </a:xfrm>
          <a:prstGeom prst="roundRect">
            <a:avLst>
              <a:gd name="adj" fmla="val 7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690104" y="3950208"/>
            <a:ext cx="3703320" cy="20665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00" b="1" i="0" spc="150">
                <a:solidFill>
                  <a:srgbClr val="8F7113"/>
                </a:solidFill>
                <a:latin typeface="Calibri"/>
              </a:rPr>
              <a:t>MAPS TO YOUR SYLLABUS</a:t>
            </a:r>
          </a:p>
          <a:p>
            <a:pPr algn="l">
              <a:lnSpc>
                <a:spcPct val="130000"/>
              </a:lnSpc>
              <a:spcBef>
                <a:spcPts val="800"/>
              </a:spcBef>
            </a:pPr>
            <a:r>
              <a:rPr sz="1200" b="0" i="0">
                <a:solidFill>
                  <a:srgbClr val="1B2A41"/>
                </a:solidFill>
                <a:latin typeface="Calibri"/>
              </a:rPr>
              <a:t>Equity Research (Sem 3): earnings quality, guidance analysis, behavioural finance signals in management language.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2  ·  47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BUILD 4 OF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Portfolio review + Basel report — RAG goes to work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481328"/>
            <a:ext cx="6675120" cy="1965960"/>
          </a:xfrm>
          <a:prstGeom prst="roundRect">
            <a:avLst>
              <a:gd name="adj" fmla="val 7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86384" y="1481328"/>
            <a:ext cx="6263640" cy="1965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The concept</a:t>
            </a:r>
          </a:p>
          <a:p>
            <a:pPr algn="l">
              <a:lnSpc>
                <a:spcPct val="130000"/>
              </a:lnSpc>
              <a:spcBef>
                <a:spcPts val="700"/>
              </a:spcBef>
            </a:pPr>
            <a:r>
              <a:rPr sz="1150" b="0" i="0">
                <a:solidFill>
                  <a:srgbClr val="1B2A41"/>
                </a:solidFill>
                <a:latin typeface="Calibri"/>
              </a:rPr>
              <a:t>The morning's RAG concept, applied twice: (a) review a model portfolio against an Investment Policy Statement, and (b) draft a Basel-style capital disclosure section from regulation text. Both answer only from the supplied documents, with citations.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3639312"/>
            <a:ext cx="6675120" cy="23774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86384" y="3639312"/>
            <a:ext cx="6309360" cy="23774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What we do live (you prompt, AI codes)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Load a sample IPS + portfolio holdings file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Agent checks allocation, concentration and mandate breaches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Load Basel III/IV excerpts; prompt a disclosure gap-draft</a:t>
            </a:r>
          </a:p>
          <a:p>
            <a:pPr algn="l">
              <a:lnSpc>
                <a:spcPct val="120000"/>
              </a:lnSpc>
              <a:spcBef>
                <a:spcPts val="8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Every claim must carry a clause citation — we check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52360" y="1481328"/>
            <a:ext cx="4160520" cy="2286000"/>
          </a:xfrm>
          <a:prstGeom prst="roundRect">
            <a:avLst>
              <a:gd name="adj" fmla="val 7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690104" y="1481328"/>
            <a:ext cx="3703320" cy="22860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00" b="1" i="0" spc="220">
                <a:solidFill>
                  <a:srgbClr val="C9A227"/>
                </a:solidFill>
                <a:latin typeface="Calibri"/>
              </a:rPr>
              <a:t>YOU SHIP</a:t>
            </a:r>
          </a:p>
          <a:p>
            <a:pPr algn="l">
              <a:lnSpc>
                <a:spcPct val="135000"/>
              </a:lnSpc>
              <a:spcBef>
                <a:spcPts val="900"/>
              </a:spcBef>
            </a:pPr>
            <a:r>
              <a:rPr sz="1300" b="0" i="0">
                <a:solidFill>
                  <a:srgbClr val="FFFFFF"/>
                </a:solidFill>
                <a:latin typeface="Calibri"/>
              </a:rPr>
              <a:t>An auto-drafted portfolio review memo and a cited Basel disclosure draft — the exact pattern global banks run.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52360" y="3950208"/>
            <a:ext cx="4160520" cy="2066543"/>
          </a:xfrm>
          <a:prstGeom prst="roundRect">
            <a:avLst>
              <a:gd name="adj" fmla="val 7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690104" y="3950208"/>
            <a:ext cx="3703320" cy="20665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00" b="1" i="0" spc="150">
                <a:solidFill>
                  <a:srgbClr val="8F7113"/>
                </a:solidFill>
                <a:latin typeface="Calibri"/>
              </a:rPr>
              <a:t>MAPS TO YOUR SYLLABUS</a:t>
            </a:r>
          </a:p>
          <a:p>
            <a:pPr algn="l">
              <a:lnSpc>
                <a:spcPct val="130000"/>
              </a:lnSpc>
              <a:spcBef>
                <a:spcPts val="800"/>
              </a:spcBef>
            </a:pPr>
            <a:r>
              <a:rPr sz="1200" b="0" i="0">
                <a:solidFill>
                  <a:srgbClr val="1B2A41"/>
                </a:solidFill>
                <a:latin typeface="Calibri"/>
              </a:rPr>
              <a:t>Wealth Management + Risk Management (Sem 3): IPS discipline, Basel IV / FRTB context, compliance drafting.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2  ·  48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GRADED · GROUP ASSIGNMENT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The live project — your desk for two weeks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463040"/>
            <a:ext cx="6720840" cy="1371600"/>
          </a:xfrm>
          <a:prstGeom prst="roundRect">
            <a:avLst>
              <a:gd name="adj" fmla="val 7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04672" y="1591056"/>
            <a:ext cx="6263640" cy="1143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50" b="1" i="0" spc="220">
                <a:solidFill>
                  <a:srgbClr val="C9A227"/>
                </a:solidFill>
                <a:latin typeface="Calibri"/>
              </a:rPr>
              <a:t>THE BRIEF</a:t>
            </a:r>
          </a:p>
          <a:p>
            <a:pPr algn="l">
              <a:lnSpc>
                <a:spcPct val="122000"/>
              </a:lnSpc>
              <a:spcBef>
                <a:spcPts val="500"/>
              </a:spcBef>
            </a:pPr>
            <a:r>
              <a:rPr sz="1150" b="0" i="0">
                <a:solidFill>
                  <a:srgbClr val="FFFFFF"/>
                </a:solidFill>
                <a:latin typeface="Calibri"/>
              </a:rPr>
              <a:t>In teams of 4–5, build one AI-powered finance workflow end-to-end and defend it like an IC pitch: problem → build → demo → what broke → what you'd need to deploy it in a real bank.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3017520"/>
            <a:ext cx="6720840" cy="69494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548640" y="3017520"/>
            <a:ext cx="64008" cy="69494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68096" y="3090672"/>
            <a:ext cx="1920240" cy="5486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00" b="1" i="0">
                <a:solidFill>
                  <a:srgbClr val="0F2145"/>
                </a:solidFill>
                <a:latin typeface="Calibri"/>
              </a:rPr>
              <a:t>Day 0 — today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88920" y="3090672"/>
            <a:ext cx="4343400" cy="5486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00" b="0" i="0">
                <a:solidFill>
                  <a:srgbClr val="5D6B7E"/>
                </a:solidFill>
                <a:latin typeface="Calibri"/>
              </a:rPr>
              <a:t>Form teams, pick a project from the menu (next slide), get repo access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" y="3785615"/>
            <a:ext cx="6720840" cy="69494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548640" y="3785615"/>
            <a:ext cx="64008" cy="69494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68096" y="3858768"/>
            <a:ext cx="1920240" cy="5486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00" b="1" i="0">
                <a:solidFill>
                  <a:srgbClr val="0F2145"/>
                </a:solidFill>
                <a:latin typeface="Calibri"/>
              </a:rPr>
              <a:t>Day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8920" y="3858768"/>
            <a:ext cx="4343400" cy="5486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00" b="0" i="0">
                <a:solidFill>
                  <a:srgbClr val="5D6B7E"/>
                </a:solidFill>
                <a:latin typeface="Calibri"/>
              </a:rPr>
              <a:t>One-page scope note: user, problem, data source, success metric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4553712"/>
            <a:ext cx="6720840" cy="69494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548640" y="4553712"/>
            <a:ext cx="64008" cy="69494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68096" y="4626864"/>
            <a:ext cx="1920240" cy="5486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00" b="1" i="0">
                <a:solidFill>
                  <a:srgbClr val="0F2145"/>
                </a:solidFill>
                <a:latin typeface="Calibri"/>
              </a:rPr>
              <a:t>Day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8920" y="4626864"/>
            <a:ext cx="4343400" cy="5486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00" b="0" i="0">
                <a:solidFill>
                  <a:srgbClr val="5D6B7E"/>
                </a:solidFill>
                <a:latin typeface="Calibri"/>
              </a:rPr>
              <a:t>Working demo + 5 test questions it must answer correctly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" y="5321807"/>
            <a:ext cx="6720840" cy="69494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548640" y="5321807"/>
            <a:ext cx="64008" cy="69494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68096" y="5394959"/>
            <a:ext cx="1920240" cy="5486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00" b="1" i="0">
                <a:solidFill>
                  <a:srgbClr val="0F2145"/>
                </a:solidFill>
                <a:latin typeface="Calibri"/>
              </a:rPr>
              <a:t>Day 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88920" y="5394959"/>
            <a:ext cx="4343400" cy="5486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00" b="0" i="0">
                <a:solidFill>
                  <a:srgbClr val="5D6B7E"/>
                </a:solidFill>
                <a:latin typeface="Calibri"/>
              </a:rPr>
              <a:t>15-min pitch: live demo, failure analysis, governance note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98079" y="1463040"/>
            <a:ext cx="411480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50" b="1" i="0" spc="160">
                <a:solidFill>
                  <a:srgbClr val="5D6B7E"/>
                </a:solidFill>
                <a:latin typeface="Calibri"/>
              </a:rPr>
              <a:t>GRADING RUBRIC · 100 MARKS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98079" y="1810512"/>
            <a:ext cx="4114800" cy="6583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7498079" y="1810512"/>
            <a:ext cx="1440180" cy="658368"/>
          </a:xfrm>
          <a:prstGeom prst="rect">
            <a:avLst/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7680959" y="1883664"/>
            <a:ext cx="3108960" cy="5120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50" b="1" i="0">
                <a:solidFill>
                  <a:srgbClr val="1B2A41"/>
                </a:solidFill>
                <a:latin typeface="Calibri"/>
              </a:rPr>
              <a:t>Working demo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98480" y="1883664"/>
            <a:ext cx="777240" cy="5120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sz="1300" b="1" i="0">
                <a:solidFill>
                  <a:srgbClr val="8F7113"/>
                </a:solidFill>
                <a:latin typeface="Georgia"/>
              </a:rPr>
              <a:t>30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98079" y="2542032"/>
            <a:ext cx="4114800" cy="6583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7498079" y="2542032"/>
            <a:ext cx="1200150" cy="658368"/>
          </a:xfrm>
          <a:prstGeom prst="rect">
            <a:avLst/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680959" y="2615184"/>
            <a:ext cx="3108960" cy="5120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50" b="1" i="0">
                <a:solidFill>
                  <a:srgbClr val="1B2A41"/>
                </a:solidFill>
                <a:latin typeface="Calibri"/>
              </a:rPr>
              <a:t>Finance judgement &amp; accuracy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698480" y="2615184"/>
            <a:ext cx="777240" cy="5120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sz="1300" b="1" i="0">
                <a:solidFill>
                  <a:srgbClr val="8F7113"/>
                </a:solidFill>
                <a:latin typeface="Georgia"/>
              </a:rPr>
              <a:t>25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98079" y="3273552"/>
            <a:ext cx="4114800" cy="6583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7498079" y="3273552"/>
            <a:ext cx="960119" cy="658368"/>
          </a:xfrm>
          <a:prstGeom prst="rect">
            <a:avLst/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7680959" y="3346704"/>
            <a:ext cx="3108960" cy="5120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50" b="1" i="0">
                <a:solidFill>
                  <a:srgbClr val="1B2A41"/>
                </a:solidFill>
                <a:latin typeface="Calibri"/>
              </a:rPr>
              <a:t>Hallucination &amp; risk handling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98480" y="3346704"/>
            <a:ext cx="777240" cy="5120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sz="1300" b="1" i="0">
                <a:solidFill>
                  <a:srgbClr val="8F7113"/>
                </a:solidFill>
                <a:latin typeface="Georgia"/>
              </a:rPr>
              <a:t>20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498079" y="4005072"/>
            <a:ext cx="4114800" cy="6583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7498079" y="4005072"/>
            <a:ext cx="720090" cy="658368"/>
          </a:xfrm>
          <a:prstGeom prst="rect">
            <a:avLst/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7680959" y="4078224"/>
            <a:ext cx="3108960" cy="5120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50" b="1" i="0">
                <a:solidFill>
                  <a:srgbClr val="1B2A41"/>
                </a:solidFill>
                <a:latin typeface="Calibri"/>
              </a:rPr>
              <a:t>Business case &amp; pitch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698480" y="4078224"/>
            <a:ext cx="777240" cy="5120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sz="1300" b="1" i="0">
                <a:solidFill>
                  <a:srgbClr val="8F7113"/>
                </a:solidFill>
                <a:latin typeface="Georgia"/>
              </a:rPr>
              <a:t>15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98079" y="4736592"/>
            <a:ext cx="4114800" cy="6583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7498079" y="4736592"/>
            <a:ext cx="480059" cy="658368"/>
          </a:xfrm>
          <a:prstGeom prst="rect">
            <a:avLst/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7680959" y="4809744"/>
            <a:ext cx="3108960" cy="5120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50" b="1" i="0">
                <a:solidFill>
                  <a:srgbClr val="1B2A41"/>
                </a:solidFill>
                <a:latin typeface="Calibri"/>
              </a:rPr>
              <a:t>Teamwork &amp; documentation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98480" y="4809744"/>
            <a:ext cx="777240" cy="5120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sz="1300" b="1" i="0">
                <a:solidFill>
                  <a:srgbClr val="8F7113"/>
                </a:solidFill>
                <a:latin typeface="Georgia"/>
              </a:rPr>
              <a:t>10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498079" y="5504688"/>
            <a:ext cx="4114800" cy="777240"/>
          </a:xfrm>
          <a:prstGeom prst="roundRect">
            <a:avLst>
              <a:gd name="adj" fmla="val 10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7680959" y="5504688"/>
            <a:ext cx="3749039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8000"/>
              </a:lnSpc>
            </a:pPr>
            <a:r>
              <a:rPr sz="950" b="0" i="0">
                <a:solidFill>
                  <a:srgbClr val="1B2A41"/>
                </a:solidFill>
                <a:latin typeface="Calibri"/>
              </a:rPr>
              <a:t>Counts toward SCMHRD internal evaluation. Using AI to build is required, not cheating — documenting where it failed earns marks.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2  ·  49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PICK 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Live project menu — six desks, choose yours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17904"/>
            <a:ext cx="5486400" cy="144475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517904"/>
            <a:ext cx="64008" cy="1444752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68096" y="1636776"/>
            <a:ext cx="5074920" cy="12344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Equity research copilot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RAG over 3 years of one company's filings + calls; answers with citations; drafts a one-page initiation note.</a:t>
            </a:r>
          </a:p>
          <a:p>
            <a:pPr algn="l">
              <a:spcBef>
                <a:spcPts val="400"/>
              </a:spcBef>
            </a:pPr>
            <a:r>
              <a:rPr sz="800" b="1" i="0" spc="150">
                <a:solidFill>
                  <a:srgbClr val="8F7113"/>
                </a:solidFill>
                <a:latin typeface="Calibri"/>
              </a:rPr>
              <a:t>EQUITY RESEARCH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1517904"/>
            <a:ext cx="5486400" cy="144475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172200" y="1517904"/>
            <a:ext cx="64008" cy="14447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391656" y="1636776"/>
            <a:ext cx="5074920" cy="12344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Credit appraisal agent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Reads a borrower's financials, computes ratios, drafts the credit note with covenants and a recommendation.</a:t>
            </a:r>
          </a:p>
          <a:p>
            <a:pPr algn="l">
              <a:spcBef>
                <a:spcPts val="400"/>
              </a:spcBef>
            </a:pPr>
            <a:r>
              <a:rPr sz="800" b="1" i="0" spc="150">
                <a:solidFill>
                  <a:srgbClr val="8F7113"/>
                </a:solidFill>
                <a:latin typeface="Calibri"/>
              </a:rPr>
              <a:t>CORPORATE FINANCE / BANKING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" y="3072384"/>
            <a:ext cx="5486400" cy="144475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548640" y="3072384"/>
            <a:ext cx="64008" cy="1444752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68096" y="3191256"/>
            <a:ext cx="5074920" cy="12344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Wealth advisory assistant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IPS-aware chatbot: remembers client profile, checks portfolio drift, drafts the quarterly review letter.</a:t>
            </a:r>
          </a:p>
          <a:p>
            <a:pPr algn="l">
              <a:spcBef>
                <a:spcPts val="400"/>
              </a:spcBef>
            </a:pPr>
            <a:r>
              <a:rPr sz="800" b="1" i="0" spc="150">
                <a:solidFill>
                  <a:srgbClr val="8F7113"/>
                </a:solidFill>
                <a:latin typeface="Calibri"/>
              </a:rPr>
              <a:t>WEALTH MANAGEMENT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3072384"/>
            <a:ext cx="5486400" cy="144475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172200" y="3072384"/>
            <a:ext cx="64008" cy="14447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391656" y="3191256"/>
            <a:ext cx="5074920" cy="12344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Regulatory gap analyser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RAG over an RBI master direction vs a bank's policy doc; produces a cited compliance gap table.</a:t>
            </a:r>
          </a:p>
          <a:p>
            <a:pPr algn="l">
              <a:spcBef>
                <a:spcPts val="400"/>
              </a:spcBef>
            </a:pPr>
            <a:r>
              <a:rPr sz="800" b="1" i="0" spc="150">
                <a:solidFill>
                  <a:srgbClr val="8F7113"/>
                </a:solidFill>
                <a:latin typeface="Calibri"/>
              </a:rPr>
              <a:t>RISK / COMPLIANCE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4626864"/>
            <a:ext cx="5486400" cy="144475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548640" y="4626864"/>
            <a:ext cx="64008" cy="1444752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68096" y="4745736"/>
            <a:ext cx="5074920" cy="12344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Deal screener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Agent screens M&amp;A targets on filters, builds comps, drafts a first-cut synergy memo with sources.</a:t>
            </a:r>
          </a:p>
          <a:p>
            <a:pPr algn="l">
              <a:spcBef>
                <a:spcPts val="400"/>
              </a:spcBef>
            </a:pPr>
            <a:r>
              <a:rPr sz="800" b="1" i="0" spc="150">
                <a:solidFill>
                  <a:srgbClr val="8F7113"/>
                </a:solidFill>
                <a:latin typeface="Calibri"/>
              </a:rPr>
              <a:t>M&amp;A &amp; RESTRUCTURING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2200" y="4626864"/>
            <a:ext cx="5486400" cy="1444752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6172200" y="4626864"/>
            <a:ext cx="64008" cy="14447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391656" y="4745736"/>
            <a:ext cx="5074920" cy="12344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Treasury FX monitor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00" b="0" i="0">
                <a:solidFill>
                  <a:srgbClr val="5D6B7E"/>
                </a:solidFill>
                <a:latin typeface="Calibri"/>
              </a:rPr>
              <a:t>Daily agent: pulls FX moves, flags exposures beyond policy bands, drafts the hedging desk note.</a:t>
            </a:r>
          </a:p>
          <a:p>
            <a:pPr algn="l">
              <a:spcBef>
                <a:spcPts val="400"/>
              </a:spcBef>
            </a:pPr>
            <a:r>
              <a:rPr sz="800" b="1" i="0" spc="150">
                <a:solidFill>
                  <a:srgbClr val="8F7113"/>
                </a:solidFill>
                <a:latin typeface="Calibri"/>
              </a:rPr>
              <a:t>TREASURY &amp; FOREX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640" y="6217920"/>
            <a:ext cx="11094415" cy="3840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548640" y="6199632"/>
            <a:ext cx="11094415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50" b="1" i="0">
                <a:solidFill>
                  <a:srgbClr val="0F2145"/>
                </a:solidFill>
                <a:latin typeface="Calibri"/>
              </a:rPr>
              <a:t>Templates, datasets and starter prompts for all six: github.com/tejasgjadhav/SCMHRD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2  ·  50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LOGISTICS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Your toolkit — nothing to install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54480"/>
            <a:ext cx="11094415" cy="96926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554480"/>
            <a:ext cx="64008" cy="96926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86384" y="1664207"/>
            <a:ext cx="301752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50" b="1" i="0">
                <a:solidFill>
                  <a:srgbClr val="0F2145"/>
                </a:solidFill>
                <a:latin typeface="Georgia"/>
              </a:rPr>
              <a:t>ChatGPT / Claude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1920" y="1664207"/>
            <a:ext cx="484632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Your reasoning engine. Free tiers are enough for the project.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61119" y="1664207"/>
            <a:ext cx="274320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1">
                <a:solidFill>
                  <a:srgbClr val="8F7113"/>
                </a:solidFill>
                <a:latin typeface="Calibri"/>
              </a:rPr>
              <a:t>chat.openai.com · claude.ai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8640" y="2633472"/>
            <a:ext cx="11094415" cy="96926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640" y="2633472"/>
            <a:ext cx="64008" cy="96926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86384" y="2743200"/>
            <a:ext cx="301752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50" b="1" i="0">
                <a:solidFill>
                  <a:srgbClr val="0F2145"/>
                </a:solidFill>
                <a:latin typeface="Georgia"/>
              </a:rPr>
              <a:t>Google Colab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1920" y="2743200"/>
            <a:ext cx="484632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Python in the browser — the AI writes code, Colab runs it.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61119" y="2743200"/>
            <a:ext cx="274320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1">
                <a:solidFill>
                  <a:srgbClr val="8F7113"/>
                </a:solidFill>
                <a:latin typeface="Calibri"/>
              </a:rPr>
              <a:t>colab.research.google.com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3712463"/>
            <a:ext cx="11094415" cy="96926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548640" y="3712463"/>
            <a:ext cx="64008" cy="96926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86384" y="3822191"/>
            <a:ext cx="301752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50" b="1" i="0">
                <a:solidFill>
                  <a:srgbClr val="0F2145"/>
                </a:solidFill>
                <a:latin typeface="Georgia"/>
              </a:rPr>
              <a:t>Course repository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1920" y="3822191"/>
            <a:ext cx="484632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Slides, prompts, datasets, project templates, submission links.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61119" y="3822191"/>
            <a:ext cx="274320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1">
                <a:solidFill>
                  <a:srgbClr val="8F7113"/>
                </a:solidFill>
                <a:latin typeface="Calibri"/>
              </a:rPr>
              <a:t>github.com/tejasgjadhav/SCMHRD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4791455"/>
            <a:ext cx="11094415" cy="96926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548640" y="4791455"/>
            <a:ext cx="64008" cy="96926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86384" y="4901183"/>
            <a:ext cx="301752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350" b="1" i="0">
                <a:solidFill>
                  <a:srgbClr val="0F2145"/>
                </a:solidFill>
                <a:latin typeface="Georgia"/>
              </a:rPr>
              <a:t>Data sources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31920" y="4901183"/>
            <a:ext cx="484632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NSE bhavcopy, screener.in exports, company filings, RBI/Basel texts — all public.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61119" y="4901183"/>
            <a:ext cx="2743200" cy="7772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5000"/>
              </a:lnSpc>
            </a:pPr>
            <a:r>
              <a:rPr sz="1000" b="0" i="1">
                <a:solidFill>
                  <a:srgbClr val="8F7113"/>
                </a:solidFill>
                <a:latin typeface="Calibri"/>
              </a:rPr>
              <a:t>linked in the repo README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8640" y="5897880"/>
            <a:ext cx="11094415" cy="475488"/>
          </a:xfrm>
          <a:prstGeom prst="roundRect">
            <a:avLst>
              <a:gd name="adj" fmla="val 14000"/>
            </a:avLst>
          </a:prstGeom>
          <a:solidFill>
            <a:srgbClr val="F6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786384" y="5897880"/>
            <a:ext cx="10637215" cy="47548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A63D40"/>
                </a:solidFill>
                <a:latin typeface="Calibri"/>
              </a:rPr>
              <a:t>House rule: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public data only. No client information, no MNPI, nothing from your internships goes into any AI tool.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2  ·  51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WHERE THIS GOES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AI × Finance careers for an MBA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36192"/>
            <a:ext cx="5486400" cy="20574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536192"/>
            <a:ext cx="5486400" cy="73152"/>
          </a:xfrm>
          <a:prstGeom prst="rect">
            <a:avLst/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86384" y="1737360"/>
            <a:ext cx="5029200" cy="1737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50" b="1" i="0">
                <a:solidFill>
                  <a:srgbClr val="0F2145"/>
                </a:solidFill>
                <a:latin typeface="Georgia"/>
              </a:rPr>
              <a:t>AI Product Manager — banking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sz="1050" b="0" i="0">
                <a:solidFill>
                  <a:srgbClr val="5D6B7E"/>
                </a:solidFill>
                <a:latin typeface="Calibri"/>
              </a:rPr>
              <a:t>Owns an AI product (advisor copilot, credit agent). Translates desk needs into model requirements.</a:t>
            </a:r>
          </a:p>
          <a:p>
            <a:pPr algn="l">
              <a:spcBef>
                <a:spcPts val="700"/>
              </a:spcBef>
            </a:pPr>
            <a:r>
              <a:rPr sz="950" b="1" i="0">
                <a:solidFill>
                  <a:srgbClr val="8F7113"/>
                </a:solidFill>
                <a:latin typeface="Calibri"/>
              </a:rPr>
              <a:t>From today: </a:t>
            </a:r>
            <a:r>
              <a:rPr sz="950" b="0" i="1">
                <a:solidFill>
                  <a:srgbClr val="1B2A41"/>
                </a:solidFill>
                <a:latin typeface="Calibri"/>
              </a:rPr>
              <a:t>Today's vocabulary is the job spec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1536192"/>
            <a:ext cx="5486400" cy="20574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172200" y="1536192"/>
            <a:ext cx="5486400" cy="731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409944" y="1737360"/>
            <a:ext cx="5029200" cy="1737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50" b="1" i="0">
                <a:solidFill>
                  <a:srgbClr val="0F2145"/>
                </a:solidFill>
                <a:latin typeface="Georgia"/>
              </a:rPr>
              <a:t>Model risk &amp; AI governance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sz="1050" b="0" i="0">
                <a:solidFill>
                  <a:srgbClr val="5D6B7E"/>
                </a:solidFill>
                <a:latin typeface="Calibri"/>
              </a:rPr>
              <a:t>Validates and audits AI systems for regulators. Scarce, senior-tracked, rising demand.</a:t>
            </a:r>
          </a:p>
          <a:p>
            <a:pPr algn="l">
              <a:spcBef>
                <a:spcPts val="700"/>
              </a:spcBef>
            </a:pPr>
            <a:r>
              <a:rPr sz="950" b="1" i="0">
                <a:solidFill>
                  <a:srgbClr val="8F7113"/>
                </a:solidFill>
                <a:latin typeface="Calibri"/>
              </a:rPr>
              <a:t>From today: </a:t>
            </a:r>
            <a:r>
              <a:rPr sz="950" b="0" i="1">
                <a:solidFill>
                  <a:srgbClr val="1B2A41"/>
                </a:solidFill>
                <a:latin typeface="Calibri"/>
              </a:rPr>
              <a:t>Hallucination types + SR 11-7 slide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8640" y="3730752"/>
            <a:ext cx="5486400" cy="20574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548640" y="3730752"/>
            <a:ext cx="5486400" cy="73152"/>
          </a:xfrm>
          <a:prstGeom prst="rect">
            <a:avLst/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86384" y="3931920"/>
            <a:ext cx="5029200" cy="1737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50" b="1" i="0">
                <a:solidFill>
                  <a:srgbClr val="0F2145"/>
                </a:solidFill>
                <a:latin typeface="Georgia"/>
              </a:rPr>
              <a:t>AI-augmented analyst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sz="1050" b="0" i="0">
                <a:solidFill>
                  <a:srgbClr val="5D6B7E"/>
                </a:solidFill>
                <a:latin typeface="Calibri"/>
              </a:rPr>
              <a:t>Equity/credit analyst who ships 3× output using RAG and agents. The near-term default.</a:t>
            </a:r>
          </a:p>
          <a:p>
            <a:pPr algn="l">
              <a:spcBef>
                <a:spcPts val="700"/>
              </a:spcBef>
            </a:pPr>
            <a:r>
              <a:rPr sz="950" b="1" i="0">
                <a:solidFill>
                  <a:srgbClr val="8F7113"/>
                </a:solidFill>
                <a:latin typeface="Calibri"/>
              </a:rPr>
              <a:t>From today: </a:t>
            </a:r>
            <a:r>
              <a:rPr sz="950" b="0" i="1">
                <a:solidFill>
                  <a:srgbClr val="1B2A41"/>
                </a:solidFill>
                <a:latin typeface="Calibri"/>
              </a:rPr>
              <a:t>Everything you build this afternoon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200" y="3730752"/>
            <a:ext cx="5486400" cy="205740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172200" y="3730752"/>
            <a:ext cx="5486400" cy="7315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409944" y="3931920"/>
            <a:ext cx="5029200" cy="1737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50" b="1" i="0">
                <a:solidFill>
                  <a:srgbClr val="0F2145"/>
                </a:solidFill>
                <a:latin typeface="Georgia"/>
              </a:rPr>
              <a:t>Fintech / vendor strategy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sz="1050" b="0" i="0">
                <a:solidFill>
                  <a:srgbClr val="5D6B7E"/>
                </a:solidFill>
                <a:latin typeface="Calibri"/>
              </a:rPr>
              <a:t>Builds or sells AI tooling to institutions — solutions, partnerships, product strategy.</a:t>
            </a:r>
          </a:p>
          <a:p>
            <a:pPr algn="l">
              <a:spcBef>
                <a:spcPts val="700"/>
              </a:spcBef>
            </a:pPr>
            <a:r>
              <a:rPr sz="950" b="1" i="0">
                <a:solidFill>
                  <a:srgbClr val="8F7113"/>
                </a:solidFill>
                <a:latin typeface="Calibri"/>
              </a:rPr>
              <a:t>From today: </a:t>
            </a:r>
            <a:r>
              <a:rPr sz="950" b="0" i="1">
                <a:solidFill>
                  <a:srgbClr val="1B2A41"/>
                </a:solidFill>
                <a:latin typeface="Calibri"/>
              </a:rPr>
              <a:t>MCP &amp; architecture literacy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2  ·  52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WHERE THIS GOES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Skill stack → placement 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426464"/>
            <a:ext cx="548640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50" b="1" i="0" spc="150">
                <a:solidFill>
                  <a:srgbClr val="5D6B7E"/>
                </a:solidFill>
                <a:latin typeface="Calibri"/>
              </a:rPr>
              <a:t>BUILD THIS STACK IN THE NEXT 6 MONTHS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1755648"/>
            <a:ext cx="5486400" cy="78638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548640" y="1755648"/>
            <a:ext cx="64008" cy="78638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68096" y="1837943"/>
            <a:ext cx="5120640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Prompt fluency</a:t>
            </a:r>
          </a:p>
          <a:p>
            <a:pPr algn="l">
              <a:lnSpc>
                <a:spcPct val="112000"/>
              </a:lnSpc>
              <a:spcBef>
                <a:spcPts val="2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Use AI daily for coursework — it compounds like any language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" y="2596896"/>
            <a:ext cx="5486400" cy="78638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48640" y="2596896"/>
            <a:ext cx="64008" cy="78638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768096" y="2679191"/>
            <a:ext cx="5120640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One shipped RAG project</a:t>
            </a:r>
          </a:p>
          <a:p>
            <a:pPr algn="l">
              <a:lnSpc>
                <a:spcPct val="112000"/>
              </a:lnSpc>
              <a:spcBef>
                <a:spcPts val="2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Your live project is exactly this — finish it, host it, demo 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" y="3438144"/>
            <a:ext cx="5486400" cy="78638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548640" y="3438144"/>
            <a:ext cx="64008" cy="78638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68096" y="3520439"/>
            <a:ext cx="5120640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Python-with-AI comfort</a:t>
            </a:r>
          </a:p>
          <a:p>
            <a:pPr algn="l">
              <a:lnSpc>
                <a:spcPct val="112000"/>
              </a:lnSpc>
              <a:spcBef>
                <a:spcPts val="2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Not coding from scratch — directing AI in Colab and reading its output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" y="4279392"/>
            <a:ext cx="5486400" cy="78638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548640" y="4279392"/>
            <a:ext cx="64008" cy="78638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68096" y="4361688"/>
            <a:ext cx="5120640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Governance vocabulary</a:t>
            </a:r>
          </a:p>
          <a:p>
            <a:pPr algn="l">
              <a:lnSpc>
                <a:spcPct val="112000"/>
              </a:lnSpc>
              <a:spcBef>
                <a:spcPts val="2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Model risk, evals, hallucination types, SR 11-7 — interview gold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8640" y="5120640"/>
            <a:ext cx="5486400" cy="78638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548640" y="5120640"/>
            <a:ext cx="64008" cy="786384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68096" y="5202936"/>
            <a:ext cx="5120640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Demo storytelling</a:t>
            </a:r>
          </a:p>
          <a:p>
            <a:pPr algn="l">
              <a:lnSpc>
                <a:spcPct val="112000"/>
              </a:lnSpc>
              <a:spcBef>
                <a:spcPts val="2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A 2-minute pitch of your build: problem, demo, what broke, fix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0" y="1426464"/>
            <a:ext cx="5212080" cy="2560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950" b="1" i="0" spc="150">
                <a:solidFill>
                  <a:srgbClr val="5D6B7E"/>
                </a:solidFill>
                <a:latin typeface="Calibri"/>
              </a:rPr>
              <a:t>WHO HIRES IN INDIA — AND FOR WHAT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00800" y="1755648"/>
            <a:ext cx="5239512" cy="96926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22"/>
          <p:cNvSpPr/>
          <p:nvPr/>
        </p:nvSpPr>
        <p:spPr>
          <a:xfrm>
            <a:off x="6400800" y="1755648"/>
            <a:ext cx="64008" cy="969264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620256" y="1847088"/>
            <a:ext cx="4846320" cy="8412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Global bank GCCs</a:t>
            </a:r>
          </a:p>
          <a:p>
            <a:pPr algn="l">
              <a:lnSpc>
                <a:spcPct val="115000"/>
              </a:lnSpc>
              <a:spcBef>
                <a:spcPts val="2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JPMC, GS, MS, Citi, DB in Pune / Bengaluru / Mumbai — AI product, risk analytics, model validation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00800" y="2798063"/>
            <a:ext cx="5239512" cy="96926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6400800" y="2798063"/>
            <a:ext cx="64008" cy="969264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6620256" y="2889503"/>
            <a:ext cx="4846320" cy="8412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Big-4 &amp; consulting</a:t>
            </a:r>
          </a:p>
          <a:p>
            <a:pPr algn="l">
              <a:lnSpc>
                <a:spcPct val="115000"/>
              </a:lnSpc>
              <a:spcBef>
                <a:spcPts val="2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Deloitte, EY, PwC, KPMG, Accenture — AI-in-finance advisory and implementation squads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00800" y="3840479"/>
            <a:ext cx="5239512" cy="96926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6400800" y="3840479"/>
            <a:ext cx="64008" cy="969264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6620256" y="3931919"/>
            <a:ext cx="4846320" cy="8412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Indian banks &amp; NBFCs</a:t>
            </a:r>
          </a:p>
          <a:p>
            <a:pPr algn="l">
              <a:lnSpc>
                <a:spcPct val="115000"/>
              </a:lnSpc>
              <a:spcBef>
                <a:spcPts val="2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Digital units of HDFC, ICICI, Kotak, Axis, Bajaj — copilots, credit agents, wealth bots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00800" y="4882895"/>
            <a:ext cx="5239512" cy="96926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6400800" y="4882895"/>
            <a:ext cx="64008" cy="969264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6620256" y="4974335"/>
            <a:ext cx="4846320" cy="84124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Fintechs &amp; vendors</a:t>
            </a:r>
          </a:p>
          <a:p>
            <a:pPr algn="l">
              <a:lnSpc>
                <a:spcPct val="115000"/>
              </a:lnSpc>
              <a:spcBef>
                <a:spcPts val="200"/>
              </a:spcBef>
            </a:pPr>
            <a:r>
              <a:rPr sz="950" b="0" i="0">
                <a:solidFill>
                  <a:srgbClr val="5D6B7E"/>
                </a:solidFill>
                <a:latin typeface="Calibri"/>
              </a:rPr>
              <a:t>Zerodha to Bloomberg — product, strategy and customer-facing AI roles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8640" y="5961888"/>
            <a:ext cx="11094415" cy="420624"/>
          </a:xfrm>
          <a:prstGeom prst="roundRect">
            <a:avLst>
              <a:gd name="adj" fmla="val 14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786384" y="5961888"/>
            <a:ext cx="10637215" cy="42062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00" b="1" i="0">
                <a:solidFill>
                  <a:srgbClr val="C9A227"/>
                </a:solidFill>
                <a:latin typeface="Calibri"/>
              </a:rPr>
              <a:t>In the interview, don't say “I know AI.” </a:t>
            </a:r>
            <a:r>
              <a:rPr sz="1100" b="0" i="0">
                <a:solidFill>
                  <a:srgbClr val="FFFFFF"/>
                </a:solidFill>
                <a:latin typeface="Calibri"/>
              </a:rPr>
              <a:t>Say: “I built a RAG compliance checker — here's the demo, here's where it hallucinated, here's how I fixed it.”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2  ·  53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PLACEMENTS · 2026 SEASON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On campus at SCMHRD — recruiters and their AI bets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" y="1463040"/>
          <a:ext cx="11109960" cy="477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FFFFFF"/>
                          </a:solidFill>
                          <a:latin typeface="Calibri"/>
                        </a:rPr>
                        <a:t>Campus recruiter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FFFFFF"/>
                          </a:solidFill>
                          <a:latin typeface="Calibri"/>
                        </a:rPr>
                        <a:t>AI project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FFFFFF"/>
                          </a:solidFill>
                          <a:latin typeface="Calibri"/>
                        </a:rPr>
                        <a:t>What it does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JPMorgan Chase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LLM Suite · IndexGPT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Internal GPT for 200K+ staff; AI research and thematic indices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Goldman Sachs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GS AI Assistant · Devin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Firmwide copilot; autonomous coding agents on the floor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Barclays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Colleague AI (Copilot)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100,000-seat AI assistant rollout across the bank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HSBC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AI Markets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GenAI analytics powering FX and rates execution for clients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Standard Chartered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SC GPT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In-house GPT rolled out to staff across its markets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DBS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DBS-GPT · CSO Assistant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Asia's AI-first bank — hundreds of models, firmwide GenAI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HDFC Bank · Kotak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EVA · Kai + credit AI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Customer bots, KYC automation, AI-assisted underwriting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CRISIL · CareEdge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GenAI research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AI-assisted ratings notes, sector research and analytics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NPCI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UPI fraud AI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Real-time fraud scoring across billions of UPI transactions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sz="1000" b="1">
                          <a:solidFill>
                            <a:srgbClr val="0F2145"/>
                          </a:solidFill>
                          <a:latin typeface="Calibri"/>
                        </a:rPr>
                        <a:t>Bain · Big-4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Sage · Zora · EYQ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1B2A41"/>
                          </a:solidFill>
                          <a:latin typeface="Calibri"/>
                        </a:rPr>
                        <a:t>AI consulting squads — among the largest MBA hirers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" y="6309360"/>
            <a:ext cx="11094415" cy="2377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050" b="0" i="1">
                <a:solidFill>
                  <a:srgbClr val="5D6B7E"/>
                </a:solidFill>
                <a:latin typeface="Calibri"/>
              </a:rPr>
              <a:t>110+ companies came to campus in the 2026 season. Every finance name on this list has a live AI programme — walk in able to talk about theirs.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2  ·  54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A · BASICS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How machines learn — three flavours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54480"/>
            <a:ext cx="3611880" cy="32918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554480"/>
            <a:ext cx="3611880" cy="82296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86384" y="1810512"/>
            <a:ext cx="3154680" cy="224965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1" i="0" spc="180">
                <a:solidFill>
                  <a:srgbClr val="3A5C9E"/>
                </a:solidFill>
                <a:latin typeface="Calibri"/>
              </a:rPr>
              <a:t>LEARN FROM LABELLED HISTORY</a:t>
            </a:r>
          </a:p>
          <a:p>
            <a:pPr algn="l">
              <a:spcBef>
                <a:spcPts val="600"/>
              </a:spcBef>
            </a:pPr>
            <a:r>
              <a:rPr sz="1700" b="1" i="0">
                <a:solidFill>
                  <a:srgbClr val="0F2145"/>
                </a:solidFill>
                <a:latin typeface="Georgia"/>
              </a:rPr>
              <a:t>Supervised learning</a:t>
            </a:r>
          </a:p>
          <a:p>
            <a:pPr algn="l">
              <a:lnSpc>
                <a:spcPct val="128000"/>
              </a:lnSpc>
              <a:spcBef>
                <a:spcPts val="1400"/>
              </a:spcBef>
            </a:pPr>
            <a:r>
              <a:rPr sz="1250" b="0" i="0">
                <a:solidFill>
                  <a:srgbClr val="1B2A41"/>
                </a:solidFill>
                <a:latin typeface="Calibri"/>
              </a:rPr>
              <a:t>Feed it past data with answers attached: loans → defaulted / repaid.</a:t>
            </a:r>
          </a:p>
          <a:p>
            <a:pPr>
              <a:lnSpc>
                <a:spcPct val="128000"/>
              </a:lnSpc>
              <a:spcBef>
                <a:spcPts val="1400"/>
              </a:spcBef>
            </a:pPr>
            <a:r>
              <a:rPr lang="en-GB" sz="1250">
                <a:solidFill>
                  <a:srgbClr val="1B2A41"/>
                </a:solidFill>
                <a:latin typeface="Calibri"/>
                <a:ea typeface="Calibri"/>
                <a:cs typeface="Calibri"/>
              </a:rPr>
              <a:t>Segmentation or Regression y=f(X)</a:t>
            </a:r>
            <a:endParaRPr lang="en-GB" sz="1250" dirty="0">
              <a:solidFill>
                <a:srgbClr val="1B2A41"/>
              </a:solidFill>
              <a:latin typeface="Calibri"/>
            </a:endParaRPr>
          </a:p>
          <a:p>
            <a:pPr algn="l">
              <a:lnSpc>
                <a:spcPct val="128000"/>
              </a:lnSpc>
              <a:spcBef>
                <a:spcPts val="1600"/>
              </a:spcBef>
            </a:pPr>
            <a:r>
              <a:rPr sz="1200" b="0" i="1">
                <a:solidFill>
                  <a:srgbClr val="5D6B7E"/>
                </a:solidFill>
                <a:latin typeface="Calibri"/>
              </a:rPr>
              <a:t>Finance: credit scoring, fraud flags, house-price models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5968" y="1554480"/>
            <a:ext cx="3611880" cy="32918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315968" y="1554480"/>
            <a:ext cx="3611880" cy="82296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553712" y="1810512"/>
            <a:ext cx="3154680" cy="273812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1" i="0" spc="180">
                <a:solidFill>
                  <a:srgbClr val="8F7113"/>
                </a:solidFill>
                <a:latin typeface="Calibri"/>
              </a:rPr>
              <a:t>FIND HIDDEN STRUCTURE</a:t>
            </a:r>
          </a:p>
          <a:p>
            <a:pPr algn="l">
              <a:spcBef>
                <a:spcPts val="600"/>
              </a:spcBef>
            </a:pPr>
            <a:r>
              <a:rPr sz="1700" b="1" i="0">
                <a:solidFill>
                  <a:srgbClr val="0F2145"/>
                </a:solidFill>
                <a:latin typeface="Georgia"/>
              </a:rPr>
              <a:t>Unsupervised learning</a:t>
            </a:r>
          </a:p>
          <a:p>
            <a:pPr algn="l">
              <a:lnSpc>
                <a:spcPct val="128000"/>
              </a:lnSpc>
              <a:spcBef>
                <a:spcPts val="1400"/>
              </a:spcBef>
            </a:pPr>
            <a:r>
              <a:rPr sz="1250" b="0" i="0">
                <a:solidFill>
                  <a:srgbClr val="1B2A41"/>
                </a:solidFill>
                <a:latin typeface="Calibri"/>
              </a:rPr>
              <a:t>No answers given. The model groups similar things on its own.</a:t>
            </a:r>
          </a:p>
          <a:p>
            <a:pPr>
              <a:lnSpc>
                <a:spcPct val="128000"/>
              </a:lnSpc>
              <a:spcBef>
                <a:spcPts val="1600"/>
              </a:spcBef>
            </a:pPr>
            <a:r>
              <a:rPr sz="1200" b="0" i="1" dirty="0">
                <a:solidFill>
                  <a:srgbClr val="5D6B7E"/>
                </a:solidFill>
                <a:latin typeface="Calibri"/>
              </a:rPr>
              <a:t>Finance: </a:t>
            </a:r>
            <a:r>
              <a:rPr lang="en-US" sz="1200">
                <a:solidFill>
                  <a:srgbClr val="5D6B7E"/>
                </a:solidFill>
                <a:ea typeface="+mn-lt"/>
                <a:cs typeface="+mn-lt"/>
              </a:rPr>
              <a:t>Banks group clients by financial behavior </a:t>
            </a:r>
            <a:r>
              <a:rPr lang="en-US" sz="1200" dirty="0">
                <a:solidFill>
                  <a:srgbClr val="5D6B7E"/>
                </a:solidFill>
                <a:ea typeface="+mn-lt"/>
                <a:cs typeface="+mn-lt"/>
              </a:rPr>
              <a:t>(e.g., spending, investments</a:t>
            </a:r>
            <a:r>
              <a:rPr lang="en-US" sz="1200" b="0" dirty="0">
                <a:solidFill>
                  <a:srgbClr val="5D6B7E"/>
                </a:solidFill>
                <a:ea typeface="+mn-lt"/>
                <a:cs typeface="+mn-lt"/>
              </a:rPr>
              <a:t>, </a:t>
            </a:r>
            <a:r>
              <a:rPr lang="en-US" sz="1200" dirty="0">
                <a:solidFill>
                  <a:srgbClr val="5D6B7E"/>
                </a:solidFill>
                <a:ea typeface="+mn-lt"/>
                <a:cs typeface="+mn-lt"/>
              </a:rPr>
              <a:t>credit history) without predefined labels to tailor targeted marketing campaigns and product offerings</a:t>
            </a:r>
          </a:p>
          <a:p>
            <a:pPr>
              <a:lnSpc>
                <a:spcPct val="128000"/>
              </a:lnSpc>
              <a:spcBef>
                <a:spcPts val="1600"/>
              </a:spcBef>
            </a:pPr>
            <a:r>
              <a:rPr lang="en-US" sz="1200" dirty="0">
                <a:solidFill>
                  <a:srgbClr val="5D6B7E"/>
                </a:solidFill>
                <a:ea typeface="+mn-lt"/>
                <a:cs typeface="+mn-lt"/>
              </a:rPr>
              <a:t>Association – Swi</a:t>
            </a:r>
            <a:r>
              <a:rPr lang="en-US" sz="1200">
                <a:solidFill>
                  <a:srgbClr val="5D6B7E"/>
                </a:solidFill>
                <a:ea typeface="+mn-lt"/>
                <a:cs typeface="+mn-lt"/>
              </a:rPr>
              <a:t>ggy bundling</a:t>
            </a:r>
            <a:endParaRPr lang="en-US" sz="1200" dirty="0">
              <a:solidFill>
                <a:srgbClr val="5D6B7E"/>
              </a:solidFill>
              <a:ea typeface="+mn-lt"/>
              <a:cs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83296" y="1554480"/>
            <a:ext cx="3611880" cy="329184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83296" y="1554480"/>
            <a:ext cx="3611880" cy="82296"/>
          </a:xfrm>
          <a:prstGeom prst="rect">
            <a:avLst/>
          </a:prstGeom>
          <a:solidFill>
            <a:srgbClr val="2F7D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321040" y="1810512"/>
            <a:ext cx="3154680" cy="182389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1" i="0" spc="180">
                <a:solidFill>
                  <a:srgbClr val="2F7D5B"/>
                </a:solidFill>
                <a:latin typeface="Calibri"/>
              </a:rPr>
              <a:t>LEARN BY TRIAL &amp; REWARD</a:t>
            </a:r>
          </a:p>
          <a:p>
            <a:pPr algn="l">
              <a:spcBef>
                <a:spcPts val="600"/>
              </a:spcBef>
            </a:pPr>
            <a:r>
              <a:rPr sz="1700" b="1" i="0">
                <a:solidFill>
                  <a:srgbClr val="0F2145"/>
                </a:solidFill>
                <a:latin typeface="Georgia"/>
              </a:rPr>
              <a:t>Reinforcement learning</a:t>
            </a:r>
          </a:p>
          <a:p>
            <a:pPr algn="l">
              <a:lnSpc>
                <a:spcPct val="128000"/>
              </a:lnSpc>
              <a:spcBef>
                <a:spcPts val="1400"/>
              </a:spcBef>
            </a:pPr>
            <a:r>
              <a:rPr sz="1250" b="0" i="0">
                <a:solidFill>
                  <a:srgbClr val="1B2A41"/>
                </a:solidFill>
                <a:latin typeface="Calibri"/>
              </a:rPr>
              <a:t>An agent tries actions, gets rewards or penalties, improves over time.</a:t>
            </a:r>
          </a:p>
          <a:p>
            <a:pPr>
              <a:lnSpc>
                <a:spcPct val="128000"/>
              </a:lnSpc>
              <a:spcBef>
                <a:spcPts val="1600"/>
              </a:spcBef>
            </a:pPr>
            <a:r>
              <a:rPr sz="1200" b="0" i="1" dirty="0">
                <a:solidFill>
                  <a:srgbClr val="5D6B7E"/>
                </a:solidFill>
                <a:latin typeface="Calibri"/>
              </a:rPr>
              <a:t>Finance: order execution</a:t>
            </a:r>
            <a:r>
              <a:rPr lang="en-GB" sz="1200" i="1" dirty="0">
                <a:solidFill>
                  <a:srgbClr val="5D6B7E"/>
                </a:solidFill>
                <a:latin typeface="Calibri"/>
              </a:rPr>
              <a:t> </a:t>
            </a:r>
            <a:r>
              <a:rPr lang="en-GB" sz="1200" i="1" dirty="0" err="1">
                <a:solidFill>
                  <a:srgbClr val="5D6B7E"/>
                </a:solidFill>
                <a:latin typeface="Calibri"/>
              </a:rPr>
              <a:t>Algotrading</a:t>
            </a:r>
            <a:r>
              <a:rPr lang="en-GB" sz="1200" i="1" dirty="0">
                <a:solidFill>
                  <a:srgbClr val="5D6B7E"/>
                </a:solidFill>
                <a:latin typeface="Calibri"/>
              </a:rPr>
              <a:t> (Train your dog) Chess Sacrifice maximize the Return</a:t>
            </a:r>
            <a:endParaRPr sz="1200" b="0" i="1" dirty="0" err="1">
              <a:solidFill>
                <a:srgbClr val="5D6B7E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40" y="5102352"/>
            <a:ext cx="11094415" cy="868680"/>
          </a:xfrm>
          <a:prstGeom prst="roundRect">
            <a:avLst>
              <a:gd name="adj" fmla="val 12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22959" y="5102352"/>
            <a:ext cx="10545775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0000"/>
              </a:lnSpc>
            </a:pPr>
            <a:r>
              <a:rPr sz="1250" b="1" i="0">
                <a:solidFill>
                  <a:srgbClr val="8F7113"/>
                </a:solidFill>
                <a:latin typeface="Calibri"/>
              </a:rPr>
              <a:t>Key intuition:  </a:t>
            </a:r>
            <a:r>
              <a:rPr sz="1250" b="0" i="0">
                <a:solidFill>
                  <a:srgbClr val="1B2A41"/>
                </a:solidFill>
                <a:latin typeface="Calibri"/>
              </a:rPr>
              <a:t>classical ML predicts a number or a label. Generative AI produces language. LLMs are deep learning applied to one task — predicting the next word — at colossal scale.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05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KEEP GOING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After today — a 30-day path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54480"/>
            <a:ext cx="6766560" cy="93268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548640" y="1554480"/>
            <a:ext cx="64008" cy="932688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786384" y="1645920"/>
            <a:ext cx="1234440" cy="74980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8F7113"/>
                </a:solidFill>
                <a:latin typeface="Georgia"/>
              </a:rPr>
              <a:t>Week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8840" y="1645920"/>
            <a:ext cx="4983480" cy="74980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8000"/>
              </a:lnSpc>
            </a:pPr>
            <a:r>
              <a:rPr sz="1050" b="0" i="0">
                <a:solidFill>
                  <a:srgbClr val="1B2A41"/>
                </a:solidFill>
                <a:latin typeface="Calibri"/>
              </a:rPr>
              <a:t>Re-run all four builds solo. Change one assumption in each; watch what breaks.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" y="2596896"/>
            <a:ext cx="6766560" cy="93268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48640" y="2596896"/>
            <a:ext cx="64008" cy="932688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786384" y="2688336"/>
            <a:ext cx="1234440" cy="74980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8F7113"/>
                </a:solidFill>
                <a:latin typeface="Georgia"/>
              </a:rPr>
              <a:t>Week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8840" y="2688336"/>
            <a:ext cx="4983480" cy="74980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8000"/>
              </a:lnSpc>
            </a:pPr>
            <a:r>
              <a:rPr sz="1050" b="0" i="0">
                <a:solidFill>
                  <a:srgbClr val="1B2A41"/>
                </a:solidFill>
                <a:latin typeface="Calibri"/>
              </a:rPr>
              <a:t>Ship your project scope note. Read one bank AI case study (Morgan Stanley RAG is the classic).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3639311"/>
            <a:ext cx="6766560" cy="93268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548640" y="3639311"/>
            <a:ext cx="64008" cy="932688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86384" y="3730751"/>
            <a:ext cx="1234440" cy="74980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8F7113"/>
                </a:solidFill>
                <a:latin typeface="Georgia"/>
              </a:rPr>
              <a:t>Week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8840" y="3730751"/>
            <a:ext cx="4983480" cy="74980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8000"/>
              </a:lnSpc>
            </a:pPr>
            <a:r>
              <a:rPr sz="1050" b="0" i="0">
                <a:solidFill>
                  <a:srgbClr val="1B2A41"/>
                </a:solidFill>
                <a:latin typeface="Calibri"/>
              </a:rPr>
              <a:t>Working demo. Add one guardrail: citations, “I don't know”, or a human-approval step.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4681727"/>
            <a:ext cx="6766560" cy="93268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548640" y="4681727"/>
            <a:ext cx="64008" cy="932688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86384" y="4773167"/>
            <a:ext cx="1234440" cy="74980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8F7113"/>
                </a:solidFill>
                <a:latin typeface="Georgia"/>
              </a:rPr>
              <a:t>Week 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8840" y="4773167"/>
            <a:ext cx="4983480" cy="74980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8000"/>
              </a:lnSpc>
            </a:pPr>
            <a:r>
              <a:rPr sz="1050" b="0" i="0">
                <a:solidFill>
                  <a:srgbClr val="1B2A41"/>
                </a:solidFill>
                <a:latin typeface="Calibri"/>
              </a:rPr>
              <a:t>Pitch. Then put the demo on your CV with metrics — “built a RAG compliance tool, 90% citation accuracy”.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89520" y="1554480"/>
            <a:ext cx="4023360" cy="4023360"/>
          </a:xfrm>
          <a:prstGeom prst="roundRect">
            <a:avLst>
              <a:gd name="adj" fmla="val 6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845552" y="1554480"/>
            <a:ext cx="3566160" cy="40233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050" b="1" i="0" spc="220">
                <a:solidFill>
                  <a:srgbClr val="C9A227"/>
                </a:solidFill>
                <a:latin typeface="Calibri"/>
              </a:rPr>
              <a:t>READING LIST</a:t>
            </a:r>
          </a:p>
          <a:p>
            <a:pPr algn="l">
              <a:lnSpc>
                <a:spcPct val="120000"/>
              </a:lnSpc>
              <a:spcBef>
                <a:spcPts val="14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FFFFFF"/>
                </a:solidFill>
                <a:latin typeface="Calibri"/>
              </a:rPr>
              <a:t>Anthropic — “Building effective agents”</a:t>
            </a:r>
          </a:p>
          <a:p>
            <a:pPr algn="l">
              <a:lnSpc>
                <a:spcPct val="120000"/>
              </a:lnSpc>
              <a:spcBef>
                <a:spcPts val="10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FFFFFF"/>
                </a:solidFill>
                <a:latin typeface="Calibri"/>
              </a:rPr>
              <a:t>DeepLearning.AI — short courses on RAG &amp; LangChain (free)</a:t>
            </a:r>
          </a:p>
          <a:p>
            <a:pPr algn="l">
              <a:lnSpc>
                <a:spcPct val="120000"/>
              </a:lnSpc>
              <a:spcBef>
                <a:spcPts val="10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FFFFFF"/>
                </a:solidFill>
                <a:latin typeface="Calibri"/>
              </a:rPr>
              <a:t>BloombergGPT paper — skim the use cases</a:t>
            </a:r>
          </a:p>
          <a:p>
            <a:pPr algn="l">
              <a:lnSpc>
                <a:spcPct val="120000"/>
              </a:lnSpc>
              <a:spcBef>
                <a:spcPts val="10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FFFFFF"/>
                </a:solidFill>
                <a:latin typeface="Calibri"/>
              </a:rPr>
              <a:t>Morgan Stanley × OpenAI case study</a:t>
            </a:r>
          </a:p>
          <a:p>
            <a:pPr algn="l">
              <a:lnSpc>
                <a:spcPct val="120000"/>
              </a:lnSpc>
              <a:spcBef>
                <a:spcPts val="1000"/>
              </a:spcBef>
            </a:pPr>
            <a:r>
              <a:rPr sz="1150" b="1" i="0">
                <a:solidFill>
                  <a:srgbClr val="C9A227"/>
                </a:solidFill>
                <a:latin typeface="Calibri"/>
              </a:rPr>
              <a:t>▪  </a:t>
            </a:r>
            <a:r>
              <a:rPr sz="1150" b="0" i="0">
                <a:solidFill>
                  <a:srgbClr val="FFFFFF"/>
                </a:solidFill>
                <a:latin typeface="Calibri"/>
              </a:rPr>
              <a:t>RBI &amp; BIS papers on AI in banking</a:t>
            </a:r>
          </a:p>
          <a:p>
            <a:pPr algn="l">
              <a:spcBef>
                <a:spcPts val="1600"/>
              </a:spcBef>
            </a:pPr>
            <a:r>
              <a:rPr sz="1050" b="0" i="1">
                <a:solidFill>
                  <a:srgbClr val="8FA1C4"/>
                </a:solidFill>
                <a:latin typeface="Calibri"/>
              </a:rPr>
              <a:t>All linked in the course repo.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2  ·  55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775704"/>
            <a:ext cx="12191695" cy="82296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8640" y="1188720"/>
            <a:ext cx="105156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00" b="1" i="0" spc="300">
                <a:solidFill>
                  <a:srgbClr val="C9A227"/>
                </a:solidFill>
                <a:latin typeface="Calibri"/>
              </a:rPr>
              <a:t>SCMHRD · MBA FINANCE · AI IN FINANCE INTENSIVE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691640"/>
            <a:ext cx="10972800" cy="1463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4000" b="1" i="0">
                <a:solidFill>
                  <a:srgbClr val="FFFFFF"/>
                </a:solidFill>
                <a:latin typeface="Georgia"/>
              </a:rPr>
              <a:t>Build the thing. Question the output.</a:t>
            </a:r>
          </a:p>
          <a:p>
            <a:pPr algn="l">
              <a:spcBef>
                <a:spcPts val="1000"/>
              </a:spcBef>
            </a:pPr>
            <a:r>
              <a:rPr sz="1500" b="0" i="1">
                <a:solidFill>
                  <a:srgbClr val="C9D6EE"/>
                </a:solidFill>
                <a:latin typeface="Calibri"/>
              </a:rPr>
              <a:t>AI won't replace finance professionals — finance professionals who use AI will replace those who don't.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" y="3977639"/>
            <a:ext cx="4937760" cy="10972"/>
          </a:xfrm>
          <a:prstGeom prst="rect">
            <a:avLst/>
          </a:prstGeom>
          <a:solidFill>
            <a:srgbClr val="335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48640" y="4206240"/>
            <a:ext cx="5943600" cy="1737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700" b="1" i="0">
                <a:solidFill>
                  <a:srgbClr val="FFFFFF"/>
                </a:solidFill>
                <a:latin typeface="Calibri"/>
              </a:rPr>
              <a:t>Tejas Jadhav, CFA, FRM</a:t>
            </a:r>
          </a:p>
          <a:p>
            <a:pPr algn="l">
              <a:spcBef>
                <a:spcPts val="300"/>
              </a:spcBef>
            </a:pPr>
            <a:r>
              <a:rPr sz="1200" b="0" i="0">
                <a:solidFill>
                  <a:srgbClr val="8FA1C4"/>
                </a:solidFill>
                <a:latin typeface="Calibri"/>
              </a:rPr>
              <a:t>Guest Faculty · AI in Finance</a:t>
            </a:r>
          </a:p>
          <a:p>
            <a:pPr algn="l">
              <a:spcBef>
                <a:spcPts val="1200"/>
              </a:spcBef>
            </a:pPr>
            <a:r>
              <a:rPr sz="1300" b="1" i="0">
                <a:solidFill>
                  <a:srgbClr val="C9A227"/>
                </a:solidFill>
                <a:latin typeface="Calibri"/>
              </a:rPr>
              <a:t>github.com/tejasgjadhav/SCMHRD</a:t>
            </a:r>
          </a:p>
          <a:p>
            <a:pPr algn="l">
              <a:spcBef>
                <a:spcPts val="300"/>
              </a:spcBef>
            </a:pPr>
            <a:r>
              <a:rPr sz="1100" b="0" i="0">
                <a:solidFill>
                  <a:srgbClr val="8FA1C4"/>
                </a:solidFill>
                <a:latin typeface="Calibri"/>
              </a:rPr>
              <a:t>Slides, prompts, datasets &amp; project templates live here.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8079" y="4206240"/>
            <a:ext cx="4114800" cy="1737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1" i="0" spc="250">
                <a:solidFill>
                  <a:srgbClr val="C9A227"/>
                </a:solidFill>
                <a:latin typeface="Calibri"/>
              </a:rPr>
              <a:t>YOUR NEXT STEP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sz="1250" b="0" i="0">
                <a:solidFill>
                  <a:srgbClr val="FFFFFF"/>
                </a:solidFill>
                <a:latin typeface="Calibri"/>
              </a:rPr>
              <a:t>Form your team before you leave the room. Scope note due Day 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8FA1C4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8FA1C4"/>
                </a:solidFill>
                <a:latin typeface="Calibri"/>
              </a:rPr>
              <a:t>CLOSE  ·  56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SESSION 2 · THE BUILDER'S TOOLBOX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Six tools you'll hear on every AI desk — what each is 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1316736"/>
            <a:ext cx="4023360" cy="21945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850" b="1" i="0" spc="200">
                <a:solidFill>
                  <a:srgbClr val="5D6B7E"/>
                </a:solidFill>
                <a:latin typeface="Calibri"/>
              </a:rPr>
              <a:t>WHAT IT 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6640" y="1316736"/>
            <a:ext cx="3657600" cy="219456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850" b="1" i="0" spc="200">
                <a:solidFill>
                  <a:srgbClr val="5D6B7E"/>
                </a:solidFill>
                <a:latin typeface="Calibri"/>
              </a:rPr>
              <a:t>USE IT FOR — AND WHY</a:t>
            </a:r>
          </a:p>
        </p:txBody>
      </p:sp>
      <p:sp>
        <p:nvSpPr>
          <p:cNvPr id="7" name="Rectangle 6"/>
          <p:cNvSpPr/>
          <p:nvPr/>
        </p:nvSpPr>
        <p:spPr>
          <a:xfrm>
            <a:off x="548640" y="1572768"/>
            <a:ext cx="11094415" cy="6583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548640" y="1572768"/>
            <a:ext cx="64008" cy="65836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68096" y="1609344"/>
            <a:ext cx="2331720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150" b="1" i="0">
                <a:solidFill>
                  <a:srgbClr val="0F2145"/>
                </a:solidFill>
                <a:latin typeface="Calibri"/>
              </a:rPr>
              <a:t>Agent harness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1609344"/>
            <a:ext cx="3977639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8000"/>
              </a:lnSpc>
            </a:pPr>
            <a:r>
              <a:rPr sz="950" b="0" i="0">
                <a:solidFill>
                  <a:srgbClr val="1B2A41"/>
                </a:solidFill>
                <a:latin typeface="Calibri"/>
              </a:rPr>
              <a:t>The scaffolding around a model — the loop, tools, memory and permissions. Claude Code is a harness.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06640" y="1609344"/>
            <a:ext cx="4023360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8000"/>
              </a:lnSpc>
            </a:pPr>
            <a:r>
              <a:rPr sz="950" b="0" i="1">
                <a:solidFill>
                  <a:srgbClr val="5D6B7E"/>
                </a:solidFill>
                <a:latin typeface="Calibri"/>
              </a:rPr>
              <a:t>Turns a chat model into a working agent. The model is the engine; the harness is the car.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640" y="2286000"/>
            <a:ext cx="11094415" cy="6583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548640" y="2286000"/>
            <a:ext cx="64008" cy="65836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68096" y="2322576"/>
            <a:ext cx="2331720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150" b="1" i="0">
                <a:solidFill>
                  <a:srgbClr val="0F2145"/>
                </a:solidFill>
                <a:latin typeface="Calibri"/>
              </a:rPr>
              <a:t>OpenClaw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00400" y="2322576"/>
            <a:ext cx="3977639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8000"/>
              </a:lnSpc>
            </a:pPr>
            <a:r>
              <a:rPr sz="950" b="0" i="0">
                <a:solidFill>
                  <a:srgbClr val="1B2A41"/>
                </a:solidFill>
                <a:latin typeface="Calibri"/>
              </a:rPr>
              <a:t>Open-source personal AI assistant that runs on your own machine and talks to you via WhatsApp / Telegram.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06640" y="2322576"/>
            <a:ext cx="4023360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8000"/>
              </a:lnSpc>
            </a:pPr>
            <a:r>
              <a:rPr sz="950" b="0" i="1">
                <a:solidFill>
                  <a:srgbClr val="5D6B7E"/>
                </a:solidFill>
                <a:latin typeface="Calibri"/>
              </a:rPr>
              <a:t>A 24×7 personal agent — inbox triage, reminders, files. Shows agents living outside the browser, fully self-hosted.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2999232"/>
            <a:ext cx="11094415" cy="6583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548640" y="2999232"/>
            <a:ext cx="64008" cy="65836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768096" y="3035808"/>
            <a:ext cx="2331720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150" b="1" i="0">
                <a:solidFill>
                  <a:srgbClr val="0F2145"/>
                </a:solidFill>
                <a:latin typeface="Calibri"/>
              </a:rPr>
              <a:t>Hermes (open agent models)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3035808"/>
            <a:ext cx="3977639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8000"/>
              </a:lnSpc>
            </a:pPr>
            <a:r>
              <a:rPr sz="950" b="0" i="0">
                <a:solidFill>
                  <a:srgbClr val="1B2A41"/>
                </a:solidFill>
                <a:latin typeface="Calibri"/>
              </a:rPr>
              <a:t>Open-weights models tuned for tool-calling and agent work — you download and run them yourself.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06640" y="3035808"/>
            <a:ext cx="4023360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8000"/>
              </a:lnSpc>
            </a:pPr>
            <a:r>
              <a:rPr sz="950" b="0" i="1">
                <a:solidFill>
                  <a:srgbClr val="5D6B7E"/>
                </a:solidFill>
                <a:latin typeface="Calibri"/>
              </a:rPr>
              <a:t>Building agents on your own servers when data can't leave the firm. No API, full control.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8640" y="3712464"/>
            <a:ext cx="11094415" cy="6583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548640" y="3712464"/>
            <a:ext cx="64008" cy="65836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768096" y="3749040"/>
            <a:ext cx="2331720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150" b="1" i="0">
                <a:solidFill>
                  <a:srgbClr val="0F2145"/>
                </a:solidFill>
                <a:latin typeface="Calibri"/>
              </a:rPr>
              <a:t>GitHub Copilot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0400" y="3749040"/>
            <a:ext cx="3977639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8000"/>
              </a:lnSpc>
            </a:pPr>
            <a:r>
              <a:rPr sz="950" b="0" i="0">
                <a:solidFill>
                  <a:srgbClr val="1B2A41"/>
                </a:solidFill>
                <a:latin typeface="Calibri"/>
              </a:rPr>
              <a:t>AI pair-programmer inside your editor — autocompletes code, answers questions, fixes errors.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6640" y="3749040"/>
            <a:ext cx="4023360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8000"/>
              </a:lnSpc>
            </a:pPr>
            <a:r>
              <a:rPr sz="950" b="0" i="1">
                <a:solidFill>
                  <a:srgbClr val="5D6B7E"/>
                </a:solidFill>
                <a:latin typeface="Calibri"/>
              </a:rPr>
              <a:t>Writing the Python for today's builds. Enterprise-approved at most banks — the easiest place to start.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8640" y="4425696"/>
            <a:ext cx="11094415" cy="6583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ectangle 27"/>
          <p:cNvSpPr/>
          <p:nvPr/>
        </p:nvSpPr>
        <p:spPr>
          <a:xfrm>
            <a:off x="548640" y="4425696"/>
            <a:ext cx="64008" cy="65836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768096" y="4462272"/>
            <a:ext cx="2331720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150" b="1" i="0">
                <a:solidFill>
                  <a:srgbClr val="0F2145"/>
                </a:solidFill>
                <a:latin typeface="Calibri"/>
              </a:rPr>
              <a:t>Cursor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00400" y="4462272"/>
            <a:ext cx="3977639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8000"/>
              </a:lnSpc>
            </a:pPr>
            <a:r>
              <a:rPr sz="950" b="0" i="0">
                <a:solidFill>
                  <a:srgbClr val="1B2A41"/>
                </a:solidFill>
                <a:latin typeface="Calibri"/>
              </a:rPr>
              <a:t>An AI-first code editor (a VS Code fork) where the AI can see and edit your whole project.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640" y="4462272"/>
            <a:ext cx="4023360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8000"/>
              </a:lnSpc>
            </a:pPr>
            <a:r>
              <a:rPr sz="950" b="0" i="1">
                <a:solidFill>
                  <a:srgbClr val="5D6B7E"/>
                </a:solidFill>
                <a:latin typeface="Calibri"/>
              </a:rPr>
              <a:t>Bigger changes across many files by describing them in English — the fastest way for non-coders to ship.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48640" y="5138928"/>
            <a:ext cx="11094415" cy="658368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Rectangle 32"/>
          <p:cNvSpPr/>
          <p:nvPr/>
        </p:nvSpPr>
        <p:spPr>
          <a:xfrm>
            <a:off x="548640" y="5138928"/>
            <a:ext cx="64008" cy="658368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768096" y="5175504"/>
            <a:ext cx="2331720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sz="1150" b="1" i="0">
                <a:solidFill>
                  <a:srgbClr val="0F2145"/>
                </a:solidFill>
                <a:latin typeface="Calibri"/>
              </a:rPr>
              <a:t>VS Code + GitHub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00400" y="5175504"/>
            <a:ext cx="3977639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8000"/>
              </a:lnSpc>
            </a:pPr>
            <a:r>
              <a:rPr sz="950" b="0" i="0">
                <a:solidFill>
                  <a:srgbClr val="1B2A41"/>
                </a:solidFill>
                <a:latin typeface="Calibri"/>
              </a:rPr>
              <a:t>The standard editor wired to GitHub — commits, pull requests and reviews from one screen.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06640" y="5175504"/>
            <a:ext cx="4023360" cy="585216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>
              <a:lnSpc>
                <a:spcPct val="108000"/>
              </a:lnSpc>
            </a:pPr>
            <a:r>
              <a:rPr sz="950" b="0" i="1">
                <a:solidFill>
                  <a:srgbClr val="5D6B7E"/>
                </a:solidFill>
                <a:latin typeface="Calibri"/>
              </a:rPr>
              <a:t>Submitting your group project as a proper repo. The workflow every employer expects you to know.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8640" y="5870448"/>
            <a:ext cx="11094415" cy="457200"/>
          </a:xfrm>
          <a:prstGeom prst="rect">
            <a:avLst/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786384" y="5870448"/>
            <a:ext cx="10637215" cy="45720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l"/>
            <a:r>
              <a:rPr sz="1100" b="1" i="0">
                <a:solidFill>
                  <a:srgbClr val="0F2145"/>
                </a:solidFill>
                <a:latin typeface="Calibri"/>
              </a:rPr>
              <a:t>One line to remember: </a:t>
            </a:r>
            <a:r>
              <a:rPr sz="1100" b="0" i="0">
                <a:solidFill>
                  <a:srgbClr val="1B2A41"/>
                </a:solidFill>
                <a:latin typeface="Calibri"/>
              </a:rPr>
              <a:t>models think, harnesses act, editors build, GitHub ships. You'll touch all four layers this afternoon.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850" b="0" i="0" spc="120">
                <a:solidFill>
                  <a:srgbClr val="5D6B7E"/>
                </a:solidFill>
                <a:latin typeface="Calibri"/>
              </a:rPr>
              <a:t>SESSION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A · BASICS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Predictive AI vs Generative AI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" y="1572768"/>
          <a:ext cx="110642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9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endParaRPr/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Predictive (classical) AI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Generative AI</a:t>
                      </a:r>
                    </a:p>
                  </a:txBody>
                  <a:tcPr marR="73152" marT="36576" marB="36576" anchor="ctr">
                    <a:solidFill>
                      <a:srgbClr val="0F21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0F2145"/>
                          </a:solidFill>
                          <a:latin typeface="Calibri"/>
                        </a:rPr>
                        <a:t>Output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0">
                          <a:solidFill>
                            <a:srgbClr val="1B2A41"/>
                          </a:solidFill>
                          <a:latin typeface="Calibri"/>
                        </a:rPr>
                        <a:t>A number, score or label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0">
                          <a:solidFill>
                            <a:srgbClr val="1B2A41"/>
                          </a:solidFill>
                          <a:latin typeface="Calibri"/>
                        </a:rPr>
                        <a:t>New content — text, tables, code, memos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0F2145"/>
                          </a:solidFill>
                          <a:latin typeface="Calibri"/>
                        </a:rPr>
                        <a:t>Question it answers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0">
                          <a:solidFill>
                            <a:srgbClr val="1B2A41"/>
                          </a:solidFill>
                          <a:latin typeface="Calibri"/>
                        </a:rPr>
                        <a:t>“Will this borrower default?”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0">
                          <a:solidFill>
                            <a:srgbClr val="1B2A41"/>
                          </a:solidFill>
                          <a:latin typeface="Calibri"/>
                        </a:rPr>
                        <a:t>“Draft the credit appraisal note.”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0F2145"/>
                          </a:solidFill>
                          <a:latin typeface="Calibri"/>
                        </a:rPr>
                        <a:t>Data needed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0">
                          <a:solidFill>
                            <a:srgbClr val="1B2A41"/>
                          </a:solidFill>
                          <a:latin typeface="Calibri"/>
                        </a:rPr>
                        <a:t>Structured (spreadsheets, ledgers)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0">
                          <a:solidFill>
                            <a:srgbClr val="1B2A41"/>
                          </a:solidFill>
                          <a:latin typeface="Calibri"/>
                        </a:rPr>
                        <a:t>Unstructured too (filings, calls, news)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0F2145"/>
                          </a:solidFill>
                          <a:latin typeface="Calibri"/>
                        </a:rPr>
                        <a:t>Typical desk use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0">
                          <a:solidFill>
                            <a:srgbClr val="1B2A41"/>
                          </a:solidFill>
                          <a:latin typeface="Calibri"/>
                        </a:rPr>
                        <a:t>Fraud scores, ratings, forecasts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0">
                          <a:solidFill>
                            <a:srgbClr val="1B2A41"/>
                          </a:solidFill>
                          <a:latin typeface="Calibri"/>
                        </a:rPr>
                        <a:t>Research summaries, IC memos, emails</a:t>
                      </a:r>
                    </a:p>
                  </a:txBody>
                  <a:tcPr marR="73152" marT="36576" marB="36576" anchor="ctr">
                    <a:solidFill>
                      <a:srgbClr val="F1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sz="1150" b="1">
                          <a:solidFill>
                            <a:srgbClr val="0F2145"/>
                          </a:solidFill>
                          <a:latin typeface="Calibri"/>
                        </a:rPr>
                        <a:t>Failure mode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0">
                          <a:solidFill>
                            <a:srgbClr val="1B2A41"/>
                          </a:solidFill>
                          <a:latin typeface="Calibri"/>
                        </a:rPr>
                        <a:t>Wrong number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150" b="0">
                          <a:solidFill>
                            <a:srgbClr val="1B2A41"/>
                          </a:solidFill>
                          <a:latin typeface="Calibri"/>
                        </a:rPr>
                        <a:t>Confident, fluent nonsense (hallucination)</a:t>
                      </a:r>
                    </a:p>
                  </a:txBody>
                  <a:tcPr marR="73152"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48640" y="4553712"/>
            <a:ext cx="11094415" cy="1417320"/>
          </a:xfrm>
          <a:prstGeom prst="roundRect">
            <a:avLst>
              <a:gd name="adj" fmla="val 9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822959" y="4700016"/>
            <a:ext cx="10545775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Georgia"/>
              </a:rPr>
              <a:t>Why an MBA should care</a:t>
            </a:r>
          </a:p>
          <a:p>
            <a:pPr algn="l">
              <a:lnSpc>
                <a:spcPct val="120000"/>
              </a:lnSpc>
              <a:spcBef>
                <a:spcPts val="500"/>
              </a:spcBef>
            </a:pPr>
            <a:r>
              <a:rPr sz="1150" b="0" i="0">
                <a:solidFill>
                  <a:srgbClr val="1B2A41"/>
                </a:solidFill>
                <a:latin typeface="Calibri"/>
              </a:rPr>
              <a:t>Predictive AI automated the </a:t>
            </a:r>
            <a:r>
              <a:rPr sz="1150" b="1" i="0">
                <a:solidFill>
                  <a:srgbClr val="1B2A41"/>
                </a:solidFill>
                <a:latin typeface="Calibri"/>
              </a:rPr>
              <a:t>calculation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 layer of finance. Generative AI is now automating the </a:t>
            </a:r>
            <a:r>
              <a:rPr sz="1150" b="1" i="0">
                <a:solidFill>
                  <a:srgbClr val="1B2A41"/>
                </a:solidFill>
                <a:latin typeface="Calibri"/>
              </a:rPr>
              <a:t>language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 layer — memos, research, client letters, compliance drafts — which is most of what analysts produce in their first three years.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06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A · BASICS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The LLM — autocomplete trained on the internet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517904"/>
            <a:ext cx="5486400" cy="2286000"/>
          </a:xfrm>
          <a:prstGeom prst="roundRect">
            <a:avLst>
              <a:gd name="adj" fmla="val 7000"/>
            </a:avLst>
          </a:prstGeom>
          <a:solidFill>
            <a:srgbClr val="0F21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22959" y="1682496"/>
            <a:ext cx="5029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1" i="0" spc="180">
                <a:solidFill>
                  <a:srgbClr val="C9A227"/>
                </a:solidFill>
                <a:latin typeface="Calibri"/>
              </a:rPr>
              <a:t>ONE JOB: PREDICT THE NEXT WORD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59" y="2011680"/>
            <a:ext cx="5029200" cy="411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600" b="1" i="0">
                <a:solidFill>
                  <a:srgbClr val="FFFFFF"/>
                </a:solidFill>
                <a:latin typeface="Georgia"/>
              </a:rPr>
              <a:t>“The RBI raised the repo ____”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2542032"/>
            <a:ext cx="96012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C9D6EE"/>
                </a:solidFill>
                <a:latin typeface="Calibri"/>
              </a:rPr>
              <a:t>rate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920240" y="2587751"/>
            <a:ext cx="2860243" cy="16459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853635" y="2542032"/>
            <a:ext cx="82296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 i="0">
                <a:solidFill>
                  <a:srgbClr val="8FA1C4"/>
                </a:solidFill>
                <a:latin typeface="Calibri"/>
              </a:rPr>
              <a:t>92%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680" y="2926079"/>
            <a:ext cx="96012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C9D6EE"/>
                </a:solidFill>
                <a:latin typeface="Calibri"/>
              </a:rPr>
              <a:t>rating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20240" y="2971799"/>
            <a:ext cx="124358" cy="164592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2117750" y="2926079"/>
            <a:ext cx="82296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 i="0">
                <a:solidFill>
                  <a:srgbClr val="8FA1C4"/>
                </a:solidFill>
                <a:latin typeface="Calibri"/>
              </a:rPr>
              <a:t>4%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" y="3310127"/>
            <a:ext cx="96012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50" b="1" i="0">
                <a:solidFill>
                  <a:srgbClr val="C9D6EE"/>
                </a:solidFill>
                <a:latin typeface="Calibri"/>
              </a:rPr>
              <a:t>report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20240" y="3355847"/>
            <a:ext cx="62179" cy="164592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2055571" y="3310127"/>
            <a:ext cx="82296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0" i="0">
                <a:solidFill>
                  <a:srgbClr val="8FA1C4"/>
                </a:solidFill>
                <a:latin typeface="Calibri"/>
              </a:rPr>
              <a:t>2%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3986784"/>
            <a:ext cx="5486400" cy="2011680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86384" y="4133087"/>
            <a:ext cx="5029200" cy="17373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300" b="1" i="0">
                <a:solidFill>
                  <a:srgbClr val="0F2145"/>
                </a:solidFill>
                <a:latin typeface="Georgia"/>
              </a:rPr>
              <a:t>Tokens — the model's unit of text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sz="1100" b="0" i="0">
                <a:solidFill>
                  <a:srgbClr val="5D6B7E"/>
                </a:solidFill>
                <a:latin typeface="Calibri"/>
              </a:rPr>
              <a:t>Words are split into chunks (≈ ¾ of a word each). “Derivatives” → deriv + atives. Models read, think and charge per token.</a:t>
            </a:r>
          </a:p>
          <a:p>
            <a:pPr algn="l">
              <a:lnSpc>
                <a:spcPct val="125000"/>
              </a:lnSpc>
              <a:spcBef>
                <a:spcPts val="600"/>
              </a:spcBef>
            </a:pPr>
            <a:r>
              <a:rPr sz="1100" b="0" i="0">
                <a:solidFill>
                  <a:srgbClr val="5D6B7E"/>
                </a:solidFill>
                <a:latin typeface="Calibri"/>
              </a:rPr>
              <a:t>Context windows, API pricing and speed are all quoted in tokens — it's the metre of this world.</a:t>
            </a:r>
          </a:p>
          <a:p>
            <a:pPr algn="l">
              <a:spcBef>
                <a:spcPts val="700"/>
              </a:spcBef>
            </a:pPr>
            <a:r>
              <a:rPr sz="1100" b="1" i="0">
                <a:solidFill>
                  <a:srgbClr val="8F7113"/>
                </a:solidFill>
                <a:latin typeface="Calibri"/>
              </a:rPr>
              <a:t>A 200-page annual report ≈ 100,000 tokens.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0" y="1517904"/>
            <a:ext cx="521208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000" b="1" i="0" spc="200">
                <a:solidFill>
                  <a:srgbClr val="5D6B7E"/>
                </a:solidFill>
                <a:latin typeface="Calibri"/>
              </a:rPr>
              <a:t>HOW IT'S BUILT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00800" y="1847088"/>
            <a:ext cx="5212080" cy="106070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6400800" y="1847088"/>
            <a:ext cx="64008" cy="1060704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620256" y="1956816"/>
            <a:ext cx="4846320" cy="8158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1 · Pre-training</a:t>
            </a:r>
          </a:p>
          <a:p>
            <a:pPr>
              <a:lnSpc>
                <a:spcPct val="115000"/>
              </a:lnSpc>
              <a:spcBef>
                <a:spcPts val="300"/>
              </a:spcBef>
            </a:pPr>
            <a:r>
              <a:rPr sz="1050" b="0" i="0" dirty="0">
                <a:solidFill>
                  <a:srgbClr val="5D6B7E"/>
                </a:solidFill>
                <a:latin typeface="Calibri"/>
              </a:rPr>
              <a:t>Read trillions of words — books, filings, the web. Learn language, facts, reasoning patterns.</a:t>
            </a:r>
            <a:r>
              <a:rPr lang="en-GB" sz="1050" dirty="0">
                <a:solidFill>
                  <a:srgbClr val="5D6B7E"/>
                </a:solidFill>
                <a:latin typeface="Calibri"/>
              </a:rPr>
              <a:t> NLP- Natural language processi</a:t>
            </a:r>
            <a:r>
              <a:rPr lang="en-GB" sz="1050">
                <a:solidFill>
                  <a:srgbClr val="5D6B7E"/>
                </a:solidFill>
                <a:latin typeface="Calibri"/>
              </a:rPr>
              <a:t>ng- LLM uses</a:t>
            </a:r>
            <a:endParaRPr sz="1050" b="0" i="0">
              <a:solidFill>
                <a:srgbClr val="5D6B7E"/>
              </a:solidFill>
              <a:latin typeface="Calibri"/>
            </a:endParaRPr>
          </a:p>
          <a:p>
            <a:pPr>
              <a:lnSpc>
                <a:spcPct val="114999"/>
              </a:lnSpc>
              <a:spcBef>
                <a:spcPts val="300"/>
              </a:spcBef>
            </a:pPr>
            <a:endParaRPr lang="en-GB" sz="1050" dirty="0">
              <a:solidFill>
                <a:srgbClr val="5D6B7E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8887968" y="2889503"/>
            <a:ext cx="201168" cy="237744"/>
          </a:xfrm>
          <a:prstGeom prst="down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6400800" y="3127248"/>
            <a:ext cx="5212080" cy="106070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24"/>
          <p:cNvSpPr/>
          <p:nvPr/>
        </p:nvSpPr>
        <p:spPr>
          <a:xfrm>
            <a:off x="6400800" y="3127248"/>
            <a:ext cx="64008" cy="1060704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620256" y="3236976"/>
            <a:ext cx="4846320" cy="8686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2 · Fine-tuning</a:t>
            </a:r>
          </a:p>
          <a:p>
            <a:pPr algn="l">
              <a:lnSpc>
                <a:spcPct val="115000"/>
              </a:lnSpc>
              <a:spcBef>
                <a:spcPts val="300"/>
              </a:spcBef>
            </a:pPr>
            <a:r>
              <a:rPr sz="1050" b="0" i="0">
                <a:solidFill>
                  <a:srgbClr val="5D6B7E"/>
                </a:solidFill>
                <a:latin typeface="Calibri"/>
              </a:rPr>
              <a:t>Teach it to follow instructions: “summarise”, “compare”, “draft”.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8887968" y="4169664"/>
            <a:ext cx="201168" cy="237744"/>
          </a:xfrm>
          <a:prstGeom prst="downArrow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6400800" y="4407408"/>
            <a:ext cx="5212080" cy="106070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6400800" y="4407408"/>
            <a:ext cx="64008" cy="1060704"/>
          </a:xfrm>
          <a:prstGeom prst="rect">
            <a:avLst/>
          </a:prstGeom>
          <a:solidFill>
            <a:srgbClr val="3A5C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6620256" y="4517136"/>
            <a:ext cx="4846320" cy="5915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3 · Human feedback (RLHF)</a:t>
            </a:r>
          </a:p>
          <a:p>
            <a:pPr>
              <a:lnSpc>
                <a:spcPct val="115000"/>
              </a:lnSpc>
              <a:spcBef>
                <a:spcPts val="300"/>
              </a:spcBef>
            </a:pPr>
            <a:r>
              <a:rPr sz="1050" b="0" i="0" dirty="0">
                <a:solidFill>
                  <a:srgbClr val="5D6B7E"/>
                </a:solidFill>
                <a:latin typeface="Calibri"/>
              </a:rPr>
              <a:t>Humans rank answers; the model learns to be helpful, honest, harmless.</a:t>
            </a:r>
            <a:r>
              <a:rPr lang="en-GB" sz="1050" dirty="0">
                <a:solidFill>
                  <a:srgbClr val="5D6B7E"/>
                </a:solidFill>
                <a:latin typeface="Calibri"/>
              </a:rPr>
              <a:t> </a:t>
            </a:r>
            <a:r>
              <a:rPr lang="en-GB" sz="1050" dirty="0" err="1">
                <a:solidFill>
                  <a:srgbClr val="5D6B7E"/>
                </a:solidFill>
                <a:latin typeface="Calibri"/>
              </a:rPr>
              <a:t>Reinforcued</a:t>
            </a:r>
            <a:r>
              <a:rPr lang="en-GB" sz="1050" dirty="0">
                <a:solidFill>
                  <a:srgbClr val="5D6B7E"/>
                </a:solidFill>
                <a:latin typeface="Calibri"/>
              </a:rPr>
              <a:t> learning from Human feedback</a:t>
            </a:r>
            <a:endParaRPr sz="1050" b="0" i="0" dirty="0">
              <a:solidFill>
                <a:srgbClr val="5D6B7E"/>
              </a:solidFill>
              <a:latin typeface="Calibri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00800" y="5705856"/>
            <a:ext cx="5212080" cy="566928"/>
          </a:xfrm>
          <a:prstGeom prst="roundRect">
            <a:avLst>
              <a:gd name="adj" fmla="val 14000"/>
            </a:avLst>
          </a:prstGeom>
          <a:solidFill>
            <a:srgbClr val="F5E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6620256" y="5705856"/>
            <a:ext cx="4846320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00" b="0" i="0">
                <a:solidFill>
                  <a:srgbClr val="1B2A41"/>
                </a:solidFill>
                <a:latin typeface="Calibri"/>
              </a:rPr>
              <a:t>It has no database of truth — </a:t>
            </a:r>
            <a:r>
              <a:rPr sz="1100" b="1" i="0">
                <a:solidFill>
                  <a:srgbClr val="8F7113"/>
                </a:solidFill>
                <a:latin typeface="Calibri"/>
              </a:rPr>
              <a:t>it generates the most plausible next words.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07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40" y="402336"/>
            <a:ext cx="118872" cy="118872"/>
          </a:xfrm>
          <a:prstGeom prst="rect">
            <a:avLst/>
          </a:prstGeom>
          <a:solidFill>
            <a:srgbClr val="C9A2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86384" y="310896"/>
            <a:ext cx="10820095" cy="29260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1100" b="1" i="0" spc="250">
                <a:solidFill>
                  <a:srgbClr val="C9A227"/>
                </a:solidFill>
                <a:latin typeface="Calibri"/>
              </a:rPr>
              <a:t>BLOCK A · BASICS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621792"/>
            <a:ext cx="11094415" cy="6858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2900" b="1" i="0">
                <a:solidFill>
                  <a:srgbClr val="0F2145"/>
                </a:solidFill>
                <a:latin typeface="Georgia"/>
              </a:rPr>
              <a:t>The model landscape in 2026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" y="1536192"/>
            <a:ext cx="11094415" cy="78638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68096" y="1627632"/>
            <a:ext cx="32918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OpenAI — GPT family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6240" y="1627632"/>
            <a:ext cx="42062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ChatGPT; strongest brand, broad ecosystem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95360" y="1627632"/>
            <a:ext cx="301752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50" b="0" i="1">
                <a:solidFill>
                  <a:srgbClr val="5D6B7E"/>
                </a:solidFill>
                <a:latin typeface="Calibri"/>
              </a:rPr>
              <a:t>Everyday analysis, drafting, coding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" y="2377440"/>
            <a:ext cx="11094415" cy="78638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68096" y="2468880"/>
            <a:ext cx="32918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Anthropic — Claude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6240" y="2468880"/>
            <a:ext cx="42062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Long documents, careful reasoning, agents &amp; coding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95360" y="2468880"/>
            <a:ext cx="301752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50" b="0" i="1">
                <a:solidFill>
                  <a:srgbClr val="5D6B7E"/>
                </a:solidFill>
                <a:latin typeface="Calibri"/>
              </a:rPr>
              <a:t>Research over filings, agentic workflows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3218688"/>
            <a:ext cx="11094415" cy="78638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68096" y="3310128"/>
            <a:ext cx="32918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Google — Gemini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6240" y="3310128"/>
            <a:ext cx="42062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Native to Workspace; huge context windows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95360" y="3310128"/>
            <a:ext cx="301752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50" b="0" i="1">
                <a:solidFill>
                  <a:srgbClr val="5D6B7E"/>
                </a:solidFill>
                <a:latin typeface="Calibri"/>
              </a:rPr>
              <a:t>Teams already on Google stack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4059936"/>
            <a:ext cx="11094415" cy="78638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68096" y="4151376"/>
            <a:ext cx="32918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Meta — Llama (open)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6240" y="4151376"/>
            <a:ext cx="42062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Open-weights: run it on your own servers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95360" y="4151376"/>
            <a:ext cx="301752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50" b="0" i="1">
                <a:solidFill>
                  <a:srgbClr val="5D6B7E"/>
                </a:solidFill>
                <a:latin typeface="Calibri"/>
              </a:rPr>
              <a:t>Banks needing data to stay in-house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" y="4901184"/>
            <a:ext cx="11094415" cy="786384"/>
          </a:xfrm>
          <a:prstGeom prst="rect">
            <a:avLst/>
          </a:prstGeom>
          <a:solidFill>
            <a:srgbClr val="FFFFFF"/>
          </a:solidFill>
          <a:ln w="9525">
            <a:solidFill>
              <a:srgbClr val="D9DFE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68096" y="4992624"/>
            <a:ext cx="32918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250" b="1" i="0">
                <a:solidFill>
                  <a:srgbClr val="0F2145"/>
                </a:solidFill>
                <a:latin typeface="Calibri"/>
              </a:rPr>
              <a:t>BloombergGPT / FinBERT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06240" y="4992624"/>
            <a:ext cx="420624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100" b="0" i="0">
                <a:solidFill>
                  <a:srgbClr val="1B2A41"/>
                </a:solidFill>
                <a:latin typeface="Calibri"/>
              </a:rPr>
              <a:t>Domain models trained on finance 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95360" y="4992624"/>
            <a:ext cx="301752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sz="1050" b="0" i="1">
                <a:solidFill>
                  <a:srgbClr val="5D6B7E"/>
                </a:solidFill>
                <a:latin typeface="Calibri"/>
              </a:rPr>
              <a:t>Terminal workflows, sentiment scoring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6240" y="1325880"/>
            <a:ext cx="4206240" cy="21945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1" i="0" spc="200">
                <a:solidFill>
                  <a:srgbClr val="5D6B7E"/>
                </a:solidFill>
                <a:latin typeface="Calibri"/>
              </a:rPr>
              <a:t>KNOWN FOR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95360" y="1325880"/>
            <a:ext cx="3017520" cy="21945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1" i="0" spc="200">
                <a:solidFill>
                  <a:srgbClr val="5D6B7E"/>
                </a:solidFill>
                <a:latin typeface="Calibri"/>
              </a:rPr>
              <a:t>PICK IT WHEN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8640" y="5797296"/>
            <a:ext cx="11094415" cy="512064"/>
          </a:xfrm>
          <a:prstGeom prst="roundRect">
            <a:avLst>
              <a:gd name="adj" fmla="val 14000"/>
            </a:avLst>
          </a:prstGeom>
          <a:solidFill>
            <a:srgbClr val="E9EFF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86384" y="5797296"/>
            <a:ext cx="10637215" cy="5120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sz="1150" b="1" i="0">
                <a:solidFill>
                  <a:srgbClr val="0F2145"/>
                </a:solidFill>
                <a:latin typeface="Calibri"/>
              </a:rPr>
              <a:t>Closed models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= rented via API, best quality.  </a:t>
            </a:r>
            <a:r>
              <a:rPr sz="1150" b="1" i="0">
                <a:solidFill>
                  <a:srgbClr val="0F2145"/>
                </a:solidFill>
                <a:latin typeface="Calibri"/>
              </a:rPr>
              <a:t>Open models </a:t>
            </a:r>
            <a:r>
              <a:rPr sz="1150" b="0" i="0">
                <a:solidFill>
                  <a:srgbClr val="1B2A41"/>
                </a:solidFill>
                <a:latin typeface="Calibri"/>
              </a:rPr>
              <a:t>= downloaded and self-hosted — banks often choose these for confidential data.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" y="6473952"/>
            <a:ext cx="73152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/>
            <a:r>
              <a:rPr sz="850" b="0" i="0" spc="180">
                <a:solidFill>
                  <a:srgbClr val="5D6B7E"/>
                </a:solidFill>
                <a:latin typeface="Calibri"/>
              </a:rPr>
              <a:t>AI IN FINANCE · SCMHRD ONE-DAY INTENSIVE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814255" y="6473952"/>
            <a:ext cx="1828800" cy="2743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sz="850" b="0" i="0" spc="120">
                <a:solidFill>
                  <a:srgbClr val="5D6B7E"/>
                </a:solidFill>
                <a:latin typeface="Calibri"/>
              </a:rPr>
              <a:t>SESSION 1  ·  08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73</cp:revision>
  <dcterms:created xsi:type="dcterms:W3CDTF">2013-01-27T09:14:16Z</dcterms:created>
  <dcterms:modified xsi:type="dcterms:W3CDTF">2026-07-04T20:56:39Z</dcterms:modified>
  <cp:category/>
</cp:coreProperties>
</file>